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4"/>
  </p:notesMasterIdLst>
  <p:sldIdLst>
    <p:sldId id="256" r:id="rId2"/>
    <p:sldId id="318" r:id="rId3"/>
    <p:sldId id="395" r:id="rId4"/>
    <p:sldId id="755" r:id="rId5"/>
    <p:sldId id="317" r:id="rId6"/>
    <p:sldId id="722" r:id="rId7"/>
    <p:sldId id="294" r:id="rId8"/>
    <p:sldId id="346" r:id="rId9"/>
    <p:sldId id="774" r:id="rId10"/>
    <p:sldId id="760" r:id="rId11"/>
    <p:sldId id="260" r:id="rId12"/>
    <p:sldId id="761" r:id="rId13"/>
    <p:sldId id="756" r:id="rId14"/>
    <p:sldId id="757" r:id="rId15"/>
    <p:sldId id="759" r:id="rId16"/>
    <p:sldId id="782" r:id="rId17"/>
    <p:sldId id="764" r:id="rId18"/>
    <p:sldId id="763" r:id="rId19"/>
    <p:sldId id="723" r:id="rId20"/>
    <p:sldId id="724" r:id="rId21"/>
    <p:sldId id="735" r:id="rId22"/>
    <p:sldId id="720" r:id="rId23"/>
    <p:sldId id="281" r:id="rId24"/>
    <p:sldId id="721" r:id="rId25"/>
    <p:sldId id="283" r:id="rId26"/>
    <p:sldId id="262" r:id="rId27"/>
    <p:sldId id="257" r:id="rId28"/>
    <p:sldId id="328" r:id="rId29"/>
    <p:sldId id="329" r:id="rId30"/>
    <p:sldId id="330" r:id="rId31"/>
    <p:sldId id="404" r:id="rId32"/>
    <p:sldId id="315" r:id="rId33"/>
    <p:sldId id="327" r:id="rId34"/>
    <p:sldId id="323" r:id="rId35"/>
    <p:sldId id="730" r:id="rId36"/>
    <p:sldId id="386" r:id="rId37"/>
    <p:sldId id="762" r:id="rId38"/>
    <p:sldId id="765" r:id="rId39"/>
    <p:sldId id="265" r:id="rId40"/>
    <p:sldId id="297" r:id="rId41"/>
    <p:sldId id="766" r:id="rId42"/>
    <p:sldId id="769" r:id="rId43"/>
    <p:sldId id="770" r:id="rId44"/>
    <p:sldId id="771" r:id="rId45"/>
    <p:sldId id="775" r:id="rId46"/>
    <p:sldId id="271" r:id="rId47"/>
    <p:sldId id="773" r:id="rId48"/>
    <p:sldId id="275" r:id="rId49"/>
    <p:sldId id="276" r:id="rId50"/>
    <p:sldId id="277" r:id="rId51"/>
    <p:sldId id="278" r:id="rId52"/>
    <p:sldId id="702" r:id="rId53"/>
    <p:sldId id="266" r:id="rId54"/>
    <p:sldId id="267" r:id="rId55"/>
    <p:sldId id="274" r:id="rId56"/>
    <p:sldId id="298" r:id="rId57"/>
    <p:sldId id="285" r:id="rId58"/>
    <p:sldId id="698" r:id="rId59"/>
    <p:sldId id="700" r:id="rId60"/>
    <p:sldId id="280" r:id="rId61"/>
    <p:sldId id="703" r:id="rId62"/>
    <p:sldId id="699" r:id="rId63"/>
    <p:sldId id="273" r:id="rId64"/>
    <p:sldId id="738" r:id="rId65"/>
    <p:sldId id="745" r:id="rId66"/>
    <p:sldId id="744" r:id="rId67"/>
    <p:sldId id="746" r:id="rId68"/>
    <p:sldId id="740" r:id="rId69"/>
    <p:sldId id="741" r:id="rId70"/>
    <p:sldId id="732" r:id="rId71"/>
    <p:sldId id="767" r:id="rId72"/>
    <p:sldId id="743" r:id="rId73"/>
    <p:sldId id="776" r:id="rId74"/>
    <p:sldId id="779" r:id="rId75"/>
    <p:sldId id="777" r:id="rId76"/>
    <p:sldId id="778" r:id="rId77"/>
    <p:sldId id="780" r:id="rId78"/>
    <p:sldId id="719" r:id="rId79"/>
    <p:sldId id="781" r:id="rId80"/>
    <p:sldId id="733" r:id="rId81"/>
    <p:sldId id="747" r:id="rId82"/>
    <p:sldId id="73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2" autoAdjust="0"/>
    <p:restoredTop sz="81058" autoAdjust="0"/>
  </p:normalViewPr>
  <p:slideViewPr>
    <p:cSldViewPr snapToGrid="0">
      <p:cViewPr varScale="1">
        <p:scale>
          <a:sx n="63" d="100"/>
          <a:sy n="63" d="100"/>
        </p:scale>
        <p:origin x="468" y="78"/>
      </p:cViewPr>
      <p:guideLst/>
    </p:cSldViewPr>
  </p:slideViewPr>
  <p:notesTextViewPr>
    <p:cViewPr>
      <p:scale>
        <a:sx n="1" d="1"/>
        <a:sy n="1" d="1"/>
      </p:scale>
      <p:origin x="0" y="0"/>
    </p:cViewPr>
  </p:notesTextViewPr>
  <p:sorterViewPr>
    <p:cViewPr>
      <p:scale>
        <a:sx n="100" d="100"/>
        <a:sy n="100" d="100"/>
      </p:scale>
      <p:origin x="0" y="-158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1A302B-2827-4F15-B7DB-B0DF1D95ADA1}" type="datetimeFigureOut">
              <a:rPr lang="en-US" smtClean="0"/>
              <a:t>5/16/2019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6430A9-BC15-48AA-BC21-02858621D6C0}" type="slidenum">
              <a:rPr lang="en-US" smtClean="0"/>
              <a:t>‹#›</a:t>
            </a:fld>
            <a:endParaRPr lang="en-US"/>
          </a:p>
        </p:txBody>
      </p:sp>
    </p:spTree>
    <p:extLst>
      <p:ext uri="{BB962C8B-B14F-4D97-AF65-F5344CB8AC3E}">
        <p14:creationId xmlns:p14="http://schemas.microsoft.com/office/powerpoint/2010/main" val="1757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3</a:t>
            </a:fld>
            <a:endParaRPr lang="en-US"/>
          </a:p>
        </p:txBody>
      </p:sp>
    </p:spTree>
    <p:extLst>
      <p:ext uri="{BB962C8B-B14F-4D97-AF65-F5344CB8AC3E}">
        <p14:creationId xmlns:p14="http://schemas.microsoft.com/office/powerpoint/2010/main" val="4104300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37</a:t>
            </a:fld>
            <a:endParaRPr lang="en-US"/>
          </a:p>
        </p:txBody>
      </p:sp>
    </p:spTree>
    <p:extLst>
      <p:ext uri="{BB962C8B-B14F-4D97-AF65-F5344CB8AC3E}">
        <p14:creationId xmlns:p14="http://schemas.microsoft.com/office/powerpoint/2010/main" val="309848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41</a:t>
            </a:fld>
            <a:endParaRPr lang="en-US"/>
          </a:p>
        </p:txBody>
      </p:sp>
    </p:spTree>
    <p:extLst>
      <p:ext uri="{BB962C8B-B14F-4D97-AF65-F5344CB8AC3E}">
        <p14:creationId xmlns:p14="http://schemas.microsoft.com/office/powerpoint/2010/main" val="1432433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Un-rolling a bale of hay allows the feeding location to change daily. Livestock can spread out along the unrolled hay with less competition and jostling. There is ‘waste’ but that ‘waste’ is covering and adding seed to the soil, feeding the earthworms and soil microbes, and helping to prevent soil erosion. In the summer, some of this ‘hay mat’ will remain serving to reduce water evaporation and keep the soil cool.</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42</a:t>
            </a:fld>
            <a:endParaRPr lang="en-US"/>
          </a:p>
        </p:txBody>
      </p:sp>
    </p:spTree>
    <p:extLst>
      <p:ext uri="{BB962C8B-B14F-4D97-AF65-F5344CB8AC3E}">
        <p14:creationId xmlns:p14="http://schemas.microsoft.com/office/powerpoint/2010/main" val="4281691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Residue remaining after the hay is eaten - </a:t>
            </a:r>
            <a:r>
              <a:rPr lang="en-US" sz="1200" b="0" i="0" u="none" strike="noStrike" kern="1200" dirty="0">
                <a:solidFill>
                  <a:schemeClr val="tx1"/>
                </a:solidFill>
                <a:effectLst/>
                <a:latin typeface="+mn-lt"/>
                <a:ea typeface="+mn-ea"/>
                <a:cs typeface="+mn-cs"/>
              </a:rPr>
              <a:t>As livestock consume the hay, most of the phosphorus and potassium pass through the animal in manure and urine and become recycled in the soil. Nutrients in wasted, uneaten hay also become recycled over time.</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43</a:t>
            </a:fld>
            <a:endParaRPr lang="en-US"/>
          </a:p>
        </p:txBody>
      </p:sp>
    </p:spTree>
    <p:extLst>
      <p:ext uri="{BB962C8B-B14F-4D97-AF65-F5344CB8AC3E}">
        <p14:creationId xmlns:p14="http://schemas.microsoft.com/office/powerpoint/2010/main" val="2025404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darker green section is where the round bale was rolled out.</a:t>
            </a:r>
          </a:p>
        </p:txBody>
      </p:sp>
      <p:sp>
        <p:nvSpPr>
          <p:cNvPr id="4" name="Slide Number Placeholder 3"/>
          <p:cNvSpPr>
            <a:spLocks noGrp="1"/>
          </p:cNvSpPr>
          <p:nvPr>
            <p:ph type="sldNum" sz="quarter" idx="5"/>
          </p:nvPr>
        </p:nvSpPr>
        <p:spPr/>
        <p:txBody>
          <a:bodyPr/>
          <a:lstStyle/>
          <a:p>
            <a:fld id="{606430A9-BC15-48AA-BC21-02858621D6C0}" type="slidenum">
              <a:rPr lang="en-US" smtClean="0"/>
              <a:t>44</a:t>
            </a:fld>
            <a:endParaRPr lang="en-US"/>
          </a:p>
        </p:txBody>
      </p:sp>
    </p:spTree>
    <p:extLst>
      <p:ext uri="{BB962C8B-B14F-4D97-AF65-F5344CB8AC3E}">
        <p14:creationId xmlns:p14="http://schemas.microsoft.com/office/powerpoint/2010/main" val="30175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4C8CB932-3EA6-40C8-A851-132363E36E6D}" type="slidenum">
              <a:rPr lang="en-US" altLang="en-US"/>
              <a:pPr/>
              <a:t>48</a:t>
            </a:fld>
            <a:endParaRPr lang="en-US" altLang="en-US"/>
          </a:p>
        </p:txBody>
      </p:sp>
      <p:sp>
        <p:nvSpPr>
          <p:cNvPr id="229378"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9" tIns="46149" rIns="92299" bIns="46149" anchor="b"/>
          <a:lstStyle>
            <a:lvl1pPr defTabSz="923925">
              <a:defRPr>
                <a:solidFill>
                  <a:schemeClr val="tx1"/>
                </a:solidFill>
                <a:latin typeface="Arial" panose="020B0604020202020204" pitchFamily="34" charset="0"/>
              </a:defRPr>
            </a:lvl1pPr>
            <a:lvl2pPr marL="709613" indent="-273050" defTabSz="923925">
              <a:defRPr>
                <a:solidFill>
                  <a:schemeClr val="tx1"/>
                </a:solidFill>
                <a:latin typeface="Arial" panose="020B0604020202020204" pitchFamily="34" charset="0"/>
              </a:defRPr>
            </a:lvl2pPr>
            <a:lvl3pPr marL="1092200" indent="-219075" defTabSz="923925">
              <a:defRPr>
                <a:solidFill>
                  <a:schemeClr val="tx1"/>
                </a:solidFill>
                <a:latin typeface="Arial" panose="020B0604020202020204" pitchFamily="34" charset="0"/>
              </a:defRPr>
            </a:lvl3pPr>
            <a:lvl4pPr marL="1528763" indent="-219075" defTabSz="923925">
              <a:defRPr>
                <a:solidFill>
                  <a:schemeClr val="tx1"/>
                </a:solidFill>
                <a:latin typeface="Arial" panose="020B0604020202020204" pitchFamily="34" charset="0"/>
              </a:defRPr>
            </a:lvl4pPr>
            <a:lvl5pPr marL="1965325" indent="-219075" defTabSz="923925">
              <a:defRPr>
                <a:solidFill>
                  <a:schemeClr val="tx1"/>
                </a:solidFill>
                <a:latin typeface="Arial" panose="020B0604020202020204" pitchFamily="34" charset="0"/>
              </a:defRPr>
            </a:lvl5pPr>
            <a:lvl6pPr marL="2422525" indent="-219075" defTabSz="923925" fontAlgn="base">
              <a:spcBef>
                <a:spcPct val="0"/>
              </a:spcBef>
              <a:spcAft>
                <a:spcPct val="0"/>
              </a:spcAft>
              <a:defRPr>
                <a:solidFill>
                  <a:schemeClr val="tx1"/>
                </a:solidFill>
                <a:latin typeface="Arial" panose="020B0604020202020204" pitchFamily="34" charset="0"/>
              </a:defRPr>
            </a:lvl6pPr>
            <a:lvl7pPr marL="2879725" indent="-219075" defTabSz="923925" fontAlgn="base">
              <a:spcBef>
                <a:spcPct val="0"/>
              </a:spcBef>
              <a:spcAft>
                <a:spcPct val="0"/>
              </a:spcAft>
              <a:defRPr>
                <a:solidFill>
                  <a:schemeClr val="tx1"/>
                </a:solidFill>
                <a:latin typeface="Arial" panose="020B0604020202020204" pitchFamily="34" charset="0"/>
              </a:defRPr>
            </a:lvl7pPr>
            <a:lvl8pPr marL="3336925" indent="-219075" defTabSz="923925" fontAlgn="base">
              <a:spcBef>
                <a:spcPct val="0"/>
              </a:spcBef>
              <a:spcAft>
                <a:spcPct val="0"/>
              </a:spcAft>
              <a:defRPr>
                <a:solidFill>
                  <a:schemeClr val="tx1"/>
                </a:solidFill>
                <a:latin typeface="Arial" panose="020B0604020202020204" pitchFamily="34" charset="0"/>
              </a:defRPr>
            </a:lvl8pPr>
            <a:lvl9pPr marL="3794125" indent="-219075" defTabSz="923925" fontAlgn="base">
              <a:spcBef>
                <a:spcPct val="0"/>
              </a:spcBef>
              <a:spcAft>
                <a:spcPct val="0"/>
              </a:spcAft>
              <a:defRPr>
                <a:solidFill>
                  <a:schemeClr val="tx1"/>
                </a:solidFill>
                <a:latin typeface="Arial" panose="020B0604020202020204" pitchFamily="34" charset="0"/>
              </a:defRPr>
            </a:lvl9pPr>
          </a:lstStyle>
          <a:p>
            <a:pPr algn="r"/>
            <a:fld id="{E04CDD7E-610A-4F2B-B0E3-8689D13683A9}" type="slidenum">
              <a:rPr lang="en-US" altLang="en-US" sz="1100">
                <a:latin typeface="Times New Roman" panose="02020603050405020304" pitchFamily="18" charset="0"/>
              </a:rPr>
              <a:pPr algn="r"/>
              <a:t>48</a:t>
            </a:fld>
            <a:endParaRPr lang="en-US" altLang="en-US" sz="1100">
              <a:latin typeface="Times New Roman" panose="02020603050405020304" pitchFamily="18" charset="0"/>
            </a:endParaRPr>
          </a:p>
        </p:txBody>
      </p:sp>
      <p:sp>
        <p:nvSpPr>
          <p:cNvPr id="229379" name="Rectangle 2"/>
          <p:cNvSpPr>
            <a:spLocks noGrp="1" noRot="1" noChangeAspect="1" noChangeArrowheads="1" noTextEdit="1"/>
          </p:cNvSpPr>
          <p:nvPr>
            <p:ph type="sldImg"/>
          </p:nvPr>
        </p:nvSpPr>
        <p:spPr>
          <a:xfrm>
            <a:off x="1162050" y="690563"/>
            <a:ext cx="4610100" cy="3457575"/>
          </a:xfrm>
          <a:ln/>
        </p:spPr>
      </p:sp>
      <p:sp>
        <p:nvSpPr>
          <p:cNvPr id="229380" name="Rectangle 3"/>
          <p:cNvSpPr>
            <a:spLocks noGrp="1" noChangeArrowheads="1"/>
          </p:cNvSpPr>
          <p:nvPr>
            <p:ph type="body" idx="1"/>
          </p:nvPr>
        </p:nvSpPr>
        <p:spPr>
          <a:xfrm>
            <a:off x="923925" y="4378325"/>
            <a:ext cx="5086350" cy="4151313"/>
          </a:xfrm>
        </p:spPr>
        <p:txBody>
          <a:bodyPr lIns="92299" tIns="46149" rIns="92299" bIns="46149"/>
          <a:lstStyle/>
          <a:p>
            <a:endParaRPr lang="en-US" altLang="en-US" sz="1900"/>
          </a:p>
        </p:txBody>
      </p:sp>
    </p:spTree>
    <p:extLst>
      <p:ext uri="{BB962C8B-B14F-4D97-AF65-F5344CB8AC3E}">
        <p14:creationId xmlns:p14="http://schemas.microsoft.com/office/powerpoint/2010/main" val="379032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306DAEA-52CA-45EE-A240-58AD4B32E4DA}" type="slidenum">
              <a:rPr lang="en-US" altLang="en-US"/>
              <a:pPr/>
              <a:t>49</a:t>
            </a:fld>
            <a:endParaRPr lang="en-US" altLang="en-US"/>
          </a:p>
        </p:txBody>
      </p:sp>
      <p:sp>
        <p:nvSpPr>
          <p:cNvPr id="231426" name="Rectangle 7"/>
          <p:cNvSpPr txBox="1">
            <a:spLocks noGrp="1" noChangeArrowheads="1"/>
          </p:cNvSpPr>
          <p:nvPr/>
        </p:nvSpPr>
        <p:spPr bwMode="auto">
          <a:xfrm>
            <a:off x="3929063" y="8759825"/>
            <a:ext cx="30051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99" tIns="46149" rIns="92299" bIns="46149" anchor="b"/>
          <a:lstStyle>
            <a:lvl1pPr defTabSz="923925">
              <a:defRPr>
                <a:solidFill>
                  <a:schemeClr val="tx1"/>
                </a:solidFill>
                <a:latin typeface="Arial" panose="020B0604020202020204" pitchFamily="34" charset="0"/>
              </a:defRPr>
            </a:lvl1pPr>
            <a:lvl2pPr marL="709613" indent="-273050" defTabSz="923925">
              <a:defRPr>
                <a:solidFill>
                  <a:schemeClr val="tx1"/>
                </a:solidFill>
                <a:latin typeface="Arial" panose="020B0604020202020204" pitchFamily="34" charset="0"/>
              </a:defRPr>
            </a:lvl2pPr>
            <a:lvl3pPr marL="1092200" indent="-219075" defTabSz="923925">
              <a:defRPr>
                <a:solidFill>
                  <a:schemeClr val="tx1"/>
                </a:solidFill>
                <a:latin typeface="Arial" panose="020B0604020202020204" pitchFamily="34" charset="0"/>
              </a:defRPr>
            </a:lvl3pPr>
            <a:lvl4pPr marL="1528763" indent="-219075" defTabSz="923925">
              <a:defRPr>
                <a:solidFill>
                  <a:schemeClr val="tx1"/>
                </a:solidFill>
                <a:latin typeface="Arial" panose="020B0604020202020204" pitchFamily="34" charset="0"/>
              </a:defRPr>
            </a:lvl4pPr>
            <a:lvl5pPr marL="1965325" indent="-219075" defTabSz="923925">
              <a:defRPr>
                <a:solidFill>
                  <a:schemeClr val="tx1"/>
                </a:solidFill>
                <a:latin typeface="Arial" panose="020B0604020202020204" pitchFamily="34" charset="0"/>
              </a:defRPr>
            </a:lvl5pPr>
            <a:lvl6pPr marL="2422525" indent="-219075" defTabSz="923925" fontAlgn="base">
              <a:spcBef>
                <a:spcPct val="0"/>
              </a:spcBef>
              <a:spcAft>
                <a:spcPct val="0"/>
              </a:spcAft>
              <a:defRPr>
                <a:solidFill>
                  <a:schemeClr val="tx1"/>
                </a:solidFill>
                <a:latin typeface="Arial" panose="020B0604020202020204" pitchFamily="34" charset="0"/>
              </a:defRPr>
            </a:lvl6pPr>
            <a:lvl7pPr marL="2879725" indent="-219075" defTabSz="923925" fontAlgn="base">
              <a:spcBef>
                <a:spcPct val="0"/>
              </a:spcBef>
              <a:spcAft>
                <a:spcPct val="0"/>
              </a:spcAft>
              <a:defRPr>
                <a:solidFill>
                  <a:schemeClr val="tx1"/>
                </a:solidFill>
                <a:latin typeface="Arial" panose="020B0604020202020204" pitchFamily="34" charset="0"/>
              </a:defRPr>
            </a:lvl7pPr>
            <a:lvl8pPr marL="3336925" indent="-219075" defTabSz="923925" fontAlgn="base">
              <a:spcBef>
                <a:spcPct val="0"/>
              </a:spcBef>
              <a:spcAft>
                <a:spcPct val="0"/>
              </a:spcAft>
              <a:defRPr>
                <a:solidFill>
                  <a:schemeClr val="tx1"/>
                </a:solidFill>
                <a:latin typeface="Arial" panose="020B0604020202020204" pitchFamily="34" charset="0"/>
              </a:defRPr>
            </a:lvl8pPr>
            <a:lvl9pPr marL="3794125" indent="-219075" defTabSz="923925" fontAlgn="base">
              <a:spcBef>
                <a:spcPct val="0"/>
              </a:spcBef>
              <a:spcAft>
                <a:spcPct val="0"/>
              </a:spcAft>
              <a:defRPr>
                <a:solidFill>
                  <a:schemeClr val="tx1"/>
                </a:solidFill>
                <a:latin typeface="Arial" panose="020B0604020202020204" pitchFamily="34" charset="0"/>
              </a:defRPr>
            </a:lvl9pPr>
          </a:lstStyle>
          <a:p>
            <a:pPr algn="r"/>
            <a:fld id="{EFF9753B-139A-4BC2-BEE2-B5B79AF71DC9}" type="slidenum">
              <a:rPr lang="en-US" altLang="en-US" sz="1100">
                <a:latin typeface="Times New Roman" panose="02020603050405020304" pitchFamily="18" charset="0"/>
              </a:rPr>
              <a:pPr algn="r"/>
              <a:t>49</a:t>
            </a:fld>
            <a:endParaRPr lang="en-US" altLang="en-US" sz="1100">
              <a:latin typeface="Times New Roman" panose="02020603050405020304" pitchFamily="18" charset="0"/>
            </a:endParaRPr>
          </a:p>
        </p:txBody>
      </p:sp>
      <p:sp>
        <p:nvSpPr>
          <p:cNvPr id="231427" name="Rectangle 2"/>
          <p:cNvSpPr>
            <a:spLocks noGrp="1" noRot="1" noChangeAspect="1" noChangeArrowheads="1" noTextEdit="1"/>
          </p:cNvSpPr>
          <p:nvPr>
            <p:ph type="sldImg"/>
          </p:nvPr>
        </p:nvSpPr>
        <p:spPr>
          <a:xfrm>
            <a:off x="1120775" y="657225"/>
            <a:ext cx="4683125" cy="3511550"/>
          </a:xfrm>
          <a:ln/>
        </p:spPr>
      </p:sp>
      <p:sp>
        <p:nvSpPr>
          <p:cNvPr id="231428" name="Rectangle 3"/>
          <p:cNvSpPr>
            <a:spLocks noGrp="1" noChangeArrowheads="1"/>
          </p:cNvSpPr>
          <p:nvPr>
            <p:ph type="body" idx="1"/>
          </p:nvPr>
        </p:nvSpPr>
        <p:spPr>
          <a:xfrm>
            <a:off x="928688" y="4384675"/>
            <a:ext cx="5067300" cy="4167188"/>
          </a:xfrm>
        </p:spPr>
        <p:txBody>
          <a:bodyPr lIns="92299" tIns="46149" rIns="92299" bIns="46149"/>
          <a:lstStyle/>
          <a:p>
            <a:endParaRPr lang="en-US" altLang="en-US"/>
          </a:p>
        </p:txBody>
      </p:sp>
    </p:spTree>
    <p:extLst>
      <p:ext uri="{BB962C8B-B14F-4D97-AF65-F5344CB8AC3E}">
        <p14:creationId xmlns:p14="http://schemas.microsoft.com/office/powerpoint/2010/main" val="2316706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Forage collard. Great grazing value, very tolerant of both heat and cold, waxy coating keeps it s quality into winter better but makes it harder</a:t>
            </a:r>
            <a:r>
              <a:rPr lang="en-US" baseline="0" dirty="0"/>
              <a:t> to kill with herbicide</a:t>
            </a:r>
            <a:endParaRPr lang="en-US" dirty="0"/>
          </a:p>
        </p:txBody>
      </p:sp>
      <p:sp>
        <p:nvSpPr>
          <p:cNvPr id="4" name="Slide Number Placeholder 3"/>
          <p:cNvSpPr>
            <a:spLocks noGrp="1"/>
          </p:cNvSpPr>
          <p:nvPr>
            <p:ph type="sldNum" sz="quarter" idx="10"/>
          </p:nvPr>
        </p:nvSpPr>
        <p:spPr/>
        <p:txBody>
          <a:bodyPr/>
          <a:lstStyle/>
          <a:p>
            <a:fld id="{B6FD7844-66BC-453E-90D2-8EE8910BD391}" type="slidenum">
              <a:rPr lang="en-US" smtClean="0"/>
              <a:t>52</a:t>
            </a:fld>
            <a:endParaRPr lang="en-US"/>
          </a:p>
        </p:txBody>
      </p:sp>
    </p:spTree>
    <p:extLst>
      <p:ext uri="{BB962C8B-B14F-4D97-AF65-F5344CB8AC3E}">
        <p14:creationId xmlns:p14="http://schemas.microsoft.com/office/powerpoint/2010/main" val="4918964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AberLasting</a:t>
            </a:r>
            <a:r>
              <a:rPr lang="en-US" sz="1200" b="0" i="0" u="none" strike="noStrike" kern="1200" dirty="0">
                <a:solidFill>
                  <a:schemeClr val="tx1"/>
                </a:solidFill>
                <a:effectLst/>
                <a:latin typeface="+mn-lt"/>
                <a:ea typeface="+mn-ea"/>
                <a:cs typeface="+mn-cs"/>
              </a:rPr>
              <a:t> Clover is a long-lived hybrid perennial that was developed by crossing Caucasian clover with White clover, making it very persistent and drought tolerant. It is nitrogen fixing, fast growing, high in protein and highly digestible. With </a:t>
            </a:r>
            <a:r>
              <a:rPr lang="en-US" sz="1200" b="0" i="0" u="none" strike="noStrike" kern="1200" dirty="0" err="1">
                <a:solidFill>
                  <a:schemeClr val="tx1"/>
                </a:solidFill>
                <a:effectLst/>
                <a:latin typeface="+mn-lt"/>
                <a:ea typeface="+mn-ea"/>
                <a:cs typeface="+mn-cs"/>
              </a:rPr>
              <a:t>stolons</a:t>
            </a:r>
            <a:r>
              <a:rPr lang="en-US" sz="1200" b="0" i="0" u="none" strike="noStrike" kern="1200" dirty="0">
                <a:solidFill>
                  <a:schemeClr val="tx1"/>
                </a:solidFill>
                <a:effectLst/>
                <a:latin typeface="+mn-lt"/>
                <a:ea typeface="+mn-ea"/>
                <a:cs typeface="+mn-cs"/>
              </a:rPr>
              <a:t> above ground and rhizomes below, making a faster recovery from heavy grazing.</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58</a:t>
            </a:fld>
            <a:endParaRPr lang="en-US"/>
          </a:p>
        </p:txBody>
      </p:sp>
    </p:spTree>
    <p:extLst>
      <p:ext uri="{BB962C8B-B14F-4D97-AF65-F5344CB8AC3E}">
        <p14:creationId xmlns:p14="http://schemas.microsoft.com/office/powerpoint/2010/main" val="855646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Overgrazed Pasture - is a major cause of soil degradation. </a:t>
            </a:r>
          </a:p>
        </p:txBody>
      </p:sp>
      <p:sp>
        <p:nvSpPr>
          <p:cNvPr id="4" name="Slide Number Placeholder 3"/>
          <p:cNvSpPr>
            <a:spLocks noGrp="1"/>
          </p:cNvSpPr>
          <p:nvPr>
            <p:ph type="sldNum" sz="quarter" idx="5"/>
          </p:nvPr>
        </p:nvSpPr>
        <p:spPr/>
        <p:txBody>
          <a:bodyPr/>
          <a:lstStyle/>
          <a:p>
            <a:fld id="{606430A9-BC15-48AA-BC21-02858621D6C0}" type="slidenum">
              <a:rPr lang="en-US" smtClean="0"/>
              <a:t>4</a:t>
            </a:fld>
            <a:endParaRPr lang="en-US"/>
          </a:p>
        </p:txBody>
      </p:sp>
    </p:spTree>
    <p:extLst>
      <p:ext uri="{BB962C8B-B14F-4D97-AF65-F5344CB8AC3E}">
        <p14:creationId xmlns:p14="http://schemas.microsoft.com/office/powerpoint/2010/main" val="25554114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addition to its high nutritional value, forage chicory is very drought tolerant thanks to a deep taproot. It grows well in a wide variety of soils and produces both spring and summer forage. Because of this, forage chicory is especially useful to mix in with cool-season grasses and helps supplement the summer down-time of a cool-season pasture. </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59</a:t>
            </a:fld>
            <a:endParaRPr lang="en-US"/>
          </a:p>
        </p:txBody>
      </p:sp>
    </p:spTree>
    <p:extLst>
      <p:ext uri="{BB962C8B-B14F-4D97-AF65-F5344CB8AC3E}">
        <p14:creationId xmlns:p14="http://schemas.microsoft.com/office/powerpoint/2010/main" val="2190531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Teff</a:t>
            </a:r>
            <a:r>
              <a:rPr lang="en-US" sz="1200" b="0" i="0" u="none" strike="noStrike" kern="1200" dirty="0">
                <a:solidFill>
                  <a:schemeClr val="tx1"/>
                </a:solidFill>
                <a:effectLst/>
                <a:latin typeface="+mn-lt"/>
                <a:ea typeface="+mn-ea"/>
                <a:cs typeface="+mn-cs"/>
              </a:rPr>
              <a:t> is considered a premium hay for a wide range of livestock including dairy, beef, sheep and horses. The “soft forage” is very palatable and readily consumed as dry hay, silage or pasture by livestock.</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60</a:t>
            </a:fld>
            <a:endParaRPr lang="en-US"/>
          </a:p>
        </p:txBody>
      </p:sp>
    </p:spTree>
    <p:extLst>
      <p:ext uri="{BB962C8B-B14F-4D97-AF65-F5344CB8AC3E}">
        <p14:creationId xmlns:p14="http://schemas.microsoft.com/office/powerpoint/2010/main" val="7998622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Plantain is a mineral rich perennial grazing herb that is high in protein, up to 23%. It is fast establishing and will be productive and persistent over a wide range of soils and climatic conditions because it has both a tap and fibrous root system. It adapts well to drier regions, less fertile soils, low pH, and heavy clay soils. It responds well to fertilizer, especially nitrogen. Digestibility, (80%), and energy levels, (12MJME), are high with lamb weight gains of 0.55 pounds. Plantain fits very well into grazing mixes and has excellent regrowth as well as very high digestibility.</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62</a:t>
            </a:fld>
            <a:endParaRPr lang="en-US"/>
          </a:p>
        </p:txBody>
      </p:sp>
    </p:spTree>
    <p:extLst>
      <p:ext uri="{BB962C8B-B14F-4D97-AF65-F5344CB8AC3E}">
        <p14:creationId xmlns:p14="http://schemas.microsoft.com/office/powerpoint/2010/main" val="3549091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7</a:t>
            </a:fld>
            <a:endParaRPr lang="en-US"/>
          </a:p>
        </p:txBody>
      </p:sp>
    </p:spTree>
    <p:extLst>
      <p:ext uri="{BB962C8B-B14F-4D97-AF65-F5344CB8AC3E}">
        <p14:creationId xmlns:p14="http://schemas.microsoft.com/office/powerpoint/2010/main" val="2946633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8</a:t>
            </a:fld>
            <a:endParaRPr lang="en-US"/>
          </a:p>
        </p:txBody>
      </p:sp>
    </p:spTree>
    <p:extLst>
      <p:ext uri="{BB962C8B-B14F-4D97-AF65-F5344CB8AC3E}">
        <p14:creationId xmlns:p14="http://schemas.microsoft.com/office/powerpoint/2010/main" val="798101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10</a:t>
            </a:fld>
            <a:endParaRPr lang="en-US"/>
          </a:p>
        </p:txBody>
      </p:sp>
    </p:spTree>
    <p:extLst>
      <p:ext uri="{BB962C8B-B14F-4D97-AF65-F5344CB8AC3E}">
        <p14:creationId xmlns:p14="http://schemas.microsoft.com/office/powerpoint/2010/main" val="4260325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12</a:t>
            </a:fld>
            <a:endParaRPr lang="en-US"/>
          </a:p>
        </p:txBody>
      </p:sp>
    </p:spTree>
    <p:extLst>
      <p:ext uri="{BB962C8B-B14F-4D97-AF65-F5344CB8AC3E}">
        <p14:creationId xmlns:p14="http://schemas.microsoft.com/office/powerpoint/2010/main" val="147198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Batt-Latch is an automatic gate opener, supplied with a self-closing gate spring. The system makes it possible to have the self-closing gate spring open automatically at pre-programmed times.</a:t>
            </a:r>
            <a:endParaRPr lang="en-US" dirty="0"/>
          </a:p>
        </p:txBody>
      </p:sp>
      <p:sp>
        <p:nvSpPr>
          <p:cNvPr id="4" name="Slide Number Placeholder 3"/>
          <p:cNvSpPr>
            <a:spLocks noGrp="1"/>
          </p:cNvSpPr>
          <p:nvPr>
            <p:ph type="sldNum" sz="quarter" idx="5"/>
          </p:nvPr>
        </p:nvSpPr>
        <p:spPr/>
        <p:txBody>
          <a:bodyPr/>
          <a:lstStyle/>
          <a:p>
            <a:fld id="{606430A9-BC15-48AA-BC21-02858621D6C0}" type="slidenum">
              <a:rPr lang="en-US" smtClean="0"/>
              <a:t>13</a:t>
            </a:fld>
            <a:endParaRPr lang="en-US"/>
          </a:p>
        </p:txBody>
      </p:sp>
    </p:spTree>
    <p:extLst>
      <p:ext uri="{BB962C8B-B14F-4D97-AF65-F5344CB8AC3E}">
        <p14:creationId xmlns:p14="http://schemas.microsoft.com/office/powerpoint/2010/main" val="2727805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Rotational Grazing</a:t>
            </a:r>
          </a:p>
        </p:txBody>
      </p:sp>
      <p:sp>
        <p:nvSpPr>
          <p:cNvPr id="4" name="Slide Number Placeholder 3"/>
          <p:cNvSpPr>
            <a:spLocks noGrp="1"/>
          </p:cNvSpPr>
          <p:nvPr>
            <p:ph type="sldNum" sz="quarter" idx="5"/>
          </p:nvPr>
        </p:nvSpPr>
        <p:spPr/>
        <p:txBody>
          <a:bodyPr/>
          <a:lstStyle/>
          <a:p>
            <a:fld id="{606430A9-BC15-48AA-BC21-02858621D6C0}" type="slidenum">
              <a:rPr lang="en-US" smtClean="0"/>
              <a:t>19</a:t>
            </a:fld>
            <a:endParaRPr lang="en-US"/>
          </a:p>
        </p:txBody>
      </p:sp>
    </p:spTree>
    <p:extLst>
      <p:ext uri="{BB962C8B-B14F-4D97-AF65-F5344CB8AC3E}">
        <p14:creationId xmlns:p14="http://schemas.microsoft.com/office/powerpoint/2010/main" val="2730996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Electric Fence </a:t>
            </a:r>
          </a:p>
        </p:txBody>
      </p:sp>
      <p:sp>
        <p:nvSpPr>
          <p:cNvPr id="4" name="Slide Number Placeholder 3"/>
          <p:cNvSpPr>
            <a:spLocks noGrp="1"/>
          </p:cNvSpPr>
          <p:nvPr>
            <p:ph type="sldNum" sz="quarter" idx="5"/>
          </p:nvPr>
        </p:nvSpPr>
        <p:spPr/>
        <p:txBody>
          <a:bodyPr/>
          <a:lstStyle/>
          <a:p>
            <a:fld id="{606430A9-BC15-48AA-BC21-02858621D6C0}" type="slidenum">
              <a:rPr lang="en-US" smtClean="0"/>
              <a:t>21</a:t>
            </a:fld>
            <a:endParaRPr lang="en-US"/>
          </a:p>
        </p:txBody>
      </p:sp>
    </p:spTree>
    <p:extLst>
      <p:ext uri="{BB962C8B-B14F-4D97-AF65-F5344CB8AC3E}">
        <p14:creationId xmlns:p14="http://schemas.microsoft.com/office/powerpoint/2010/main" val="2747900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B495474-49F3-4B5A-92C6-6E32C05EAF1F}"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220039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95474-49F3-4B5A-92C6-6E32C05EAF1F}"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2352330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95474-49F3-4B5A-92C6-6E32C05EAF1F}"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1822424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221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1"/>
          <p:cNvSpPr>
            <a:spLocks noGrp="1" noChangeArrowheads="1"/>
          </p:cNvSpPr>
          <p:nvPr>
            <p:ph type="sldNum" sz="quarter" idx="10"/>
          </p:nvPr>
        </p:nvSpPr>
        <p:spPr>
          <a:xfrm>
            <a:off x="6553200" y="6245225"/>
            <a:ext cx="2133600" cy="476250"/>
          </a:xfrm>
          <a:prstGeom prst="rect">
            <a:avLst/>
          </a:prstGeom>
          <a:ln/>
        </p:spPr>
        <p:txBody>
          <a:bodyPr/>
          <a:lstStyle>
            <a:lvl1pPr>
              <a:defRPr/>
            </a:lvl1pPr>
          </a:lstStyle>
          <a:p>
            <a:pPr>
              <a:defRPr/>
            </a:pPr>
            <a:fld id="{E2BA0852-7011-43D3-A142-5A298627DE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5420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495474-49F3-4B5A-92C6-6E32C05EAF1F}"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1249222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95474-49F3-4B5A-92C6-6E32C05EAF1F}" type="datetimeFigureOut">
              <a:rPr lang="en-US" smtClean="0"/>
              <a:t>5/16/2019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4245808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B495474-49F3-4B5A-92C6-6E32C05EAF1F}"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3649672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495474-49F3-4B5A-92C6-6E32C05EAF1F}" type="datetimeFigureOut">
              <a:rPr lang="en-US" smtClean="0"/>
              <a:t>5/16/2019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531881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B495474-49F3-4B5A-92C6-6E32C05EAF1F}" type="datetimeFigureOut">
              <a:rPr lang="en-US" smtClean="0"/>
              <a:t>5/16/2019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4274182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95474-49F3-4B5A-92C6-6E32C05EAF1F}" type="datetimeFigureOut">
              <a:rPr lang="en-US" smtClean="0"/>
              <a:t>5/16/2019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126488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495474-49F3-4B5A-92C6-6E32C05EAF1F}"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1183916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495474-49F3-4B5A-92C6-6E32C05EAF1F}" type="datetimeFigureOut">
              <a:rPr lang="en-US" smtClean="0"/>
              <a:t>5/16/2019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BD8DAD-6780-4D2A-98DC-289CCF33A0DF}" type="slidenum">
              <a:rPr lang="en-US" smtClean="0"/>
              <a:t>‹#›</a:t>
            </a:fld>
            <a:endParaRPr lang="en-US"/>
          </a:p>
        </p:txBody>
      </p:sp>
    </p:spTree>
    <p:extLst>
      <p:ext uri="{BB962C8B-B14F-4D97-AF65-F5344CB8AC3E}">
        <p14:creationId xmlns:p14="http://schemas.microsoft.com/office/powerpoint/2010/main" val="1934326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495474-49F3-4B5A-92C6-6E32C05EAF1F}" type="datetimeFigureOut">
              <a:rPr lang="en-US" smtClean="0"/>
              <a:t>5/16/2019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BD8DAD-6780-4D2A-98DC-289CCF33A0DF}" type="slidenum">
              <a:rPr lang="en-US" smtClean="0"/>
              <a:t>‹#›</a:t>
            </a:fld>
            <a:endParaRPr lang="en-US"/>
          </a:p>
        </p:txBody>
      </p:sp>
    </p:spTree>
    <p:extLst>
      <p:ext uri="{BB962C8B-B14F-4D97-AF65-F5344CB8AC3E}">
        <p14:creationId xmlns:p14="http://schemas.microsoft.com/office/powerpoint/2010/main" val="3352910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7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6AF5F0-C08B-4229-9B98-3A48321035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EF4D855C-1BC4-4313-9BEA-A464D20CA82A}"/>
              </a:ext>
            </a:extLst>
          </p:cNvPr>
          <p:cNvSpPr>
            <a:spLocks noGrp="1"/>
          </p:cNvSpPr>
          <p:nvPr>
            <p:ph type="ctrTitle"/>
          </p:nvPr>
        </p:nvSpPr>
        <p:spPr>
          <a:xfrm>
            <a:off x="685800" y="-282222"/>
            <a:ext cx="7772400" cy="1465943"/>
          </a:xfrm>
        </p:spPr>
        <p:txBody>
          <a:bodyPr>
            <a:normAutofit fontScale="90000"/>
          </a:bodyPr>
          <a:lstStyle/>
          <a:p>
            <a:r>
              <a:rPr lang="en-US" sz="8000" b="1" dirty="0">
                <a:latin typeface="Agency FB" panose="020B0503020202020204" pitchFamily="34" charset="0"/>
              </a:rPr>
              <a:t>Managing horse pasture</a:t>
            </a:r>
          </a:p>
        </p:txBody>
      </p:sp>
      <p:sp>
        <p:nvSpPr>
          <p:cNvPr id="3" name="Subtitle 2">
            <a:extLst>
              <a:ext uri="{FF2B5EF4-FFF2-40B4-BE49-F238E27FC236}">
                <a16:creationId xmlns:a16="http://schemas.microsoft.com/office/drawing/2014/main" id="{42148430-8699-4E08-B0A1-12AE57A16853}"/>
              </a:ext>
            </a:extLst>
          </p:cNvPr>
          <p:cNvSpPr>
            <a:spLocks noGrp="1"/>
          </p:cNvSpPr>
          <p:nvPr>
            <p:ph type="subTitle" idx="1"/>
          </p:nvPr>
        </p:nvSpPr>
        <p:spPr>
          <a:xfrm>
            <a:off x="1143000" y="1183721"/>
            <a:ext cx="6858000" cy="974070"/>
          </a:xfrm>
        </p:spPr>
        <p:txBody>
          <a:bodyPr>
            <a:normAutofit/>
          </a:bodyPr>
          <a:lstStyle/>
          <a:p>
            <a:r>
              <a:rPr lang="en-US" sz="5400" b="1" dirty="0">
                <a:latin typeface="Aldhabi" panose="020B0604020202020204" pitchFamily="2" charset="-78"/>
                <a:cs typeface="Aldhabi" panose="020B0604020202020204" pitchFamily="2" charset="-78"/>
              </a:rPr>
              <a:t>DALE STRICKLER</a:t>
            </a:r>
          </a:p>
        </p:txBody>
      </p:sp>
    </p:spTree>
    <p:extLst>
      <p:ext uri="{BB962C8B-B14F-4D97-AF65-F5344CB8AC3E}">
        <p14:creationId xmlns:p14="http://schemas.microsoft.com/office/powerpoint/2010/main" val="1603223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177457-1F1E-42E3-B266-87776EFD5D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3C32822-C732-435F-AEC6-40BB4CFDE1B1}"/>
              </a:ext>
            </a:extLst>
          </p:cNvPr>
          <p:cNvSpPr>
            <a:spLocks noGrp="1"/>
          </p:cNvSpPr>
          <p:nvPr>
            <p:ph type="title"/>
          </p:nvPr>
        </p:nvSpPr>
        <p:spPr>
          <a:xfrm>
            <a:off x="331076" y="365126"/>
            <a:ext cx="8184274" cy="1325563"/>
          </a:xfrm>
        </p:spPr>
        <p:txBody>
          <a:bodyPr/>
          <a:lstStyle/>
          <a:p>
            <a:r>
              <a:rPr lang="en-US" b="1" dirty="0">
                <a:solidFill>
                  <a:srgbClr val="FFFF00"/>
                </a:solidFill>
              </a:rPr>
              <a:t>How to avoid overgrazing when you have more animals than grass?</a:t>
            </a:r>
          </a:p>
        </p:txBody>
      </p:sp>
      <p:sp>
        <p:nvSpPr>
          <p:cNvPr id="5" name="Content Placeholder 4">
            <a:extLst>
              <a:ext uri="{FF2B5EF4-FFF2-40B4-BE49-F238E27FC236}">
                <a16:creationId xmlns:a16="http://schemas.microsoft.com/office/drawing/2014/main" id="{536220C2-C44C-493D-AD43-745DD8A399FA}"/>
              </a:ext>
            </a:extLst>
          </p:cNvPr>
          <p:cNvSpPr>
            <a:spLocks noGrp="1"/>
          </p:cNvSpPr>
          <p:nvPr>
            <p:ph idx="1"/>
          </p:nvPr>
        </p:nvSpPr>
        <p:spPr>
          <a:xfrm>
            <a:off x="628650" y="1825625"/>
            <a:ext cx="7886700" cy="2889250"/>
          </a:xfrm>
          <a:solidFill>
            <a:schemeClr val="bg1">
              <a:alpha val="44000"/>
            </a:schemeClr>
          </a:solidFill>
        </p:spPr>
        <p:txBody>
          <a:bodyPr>
            <a:normAutofit fontScale="92500"/>
          </a:bodyPr>
          <a:lstStyle/>
          <a:p>
            <a:r>
              <a:rPr lang="en-US" b="1" dirty="0">
                <a:solidFill>
                  <a:srgbClr val="FFFF00"/>
                </a:solidFill>
              </a:rPr>
              <a:t>Reduce animal demand (reduce amount of pasture eaten per animal, or reduce animal numbers)</a:t>
            </a:r>
          </a:p>
          <a:p>
            <a:endParaRPr lang="en-US" b="1" dirty="0">
              <a:solidFill>
                <a:srgbClr val="FFFF00"/>
              </a:solidFill>
            </a:endParaRPr>
          </a:p>
          <a:p>
            <a:r>
              <a:rPr lang="en-US" b="1" dirty="0">
                <a:solidFill>
                  <a:srgbClr val="FFFF00"/>
                </a:solidFill>
              </a:rPr>
              <a:t>Or….</a:t>
            </a:r>
          </a:p>
          <a:p>
            <a:endParaRPr lang="en-US" b="1" dirty="0">
              <a:solidFill>
                <a:srgbClr val="FFFF00"/>
              </a:solidFill>
            </a:endParaRPr>
          </a:p>
          <a:p>
            <a:r>
              <a:rPr lang="en-US" b="1" dirty="0">
                <a:solidFill>
                  <a:srgbClr val="FFFF00"/>
                </a:solidFill>
              </a:rPr>
              <a:t>Increase the productivity of the pasture</a:t>
            </a:r>
          </a:p>
          <a:p>
            <a:pPr marL="0" indent="0">
              <a:buNone/>
            </a:pPr>
            <a:endParaRPr lang="en-US" b="1" dirty="0">
              <a:solidFill>
                <a:srgbClr val="FFFF00"/>
              </a:solidFill>
            </a:endParaRPr>
          </a:p>
        </p:txBody>
      </p:sp>
    </p:spTree>
    <p:extLst>
      <p:ext uri="{BB962C8B-B14F-4D97-AF65-F5344CB8AC3E}">
        <p14:creationId xmlns:p14="http://schemas.microsoft.com/office/powerpoint/2010/main" val="336097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5FE3-4534-44B7-853B-52AACC8E5B7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734A6B0-7C54-4E8D-B9E0-3CEED657D66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
            <a:ext cx="9127046" cy="6858001"/>
          </a:xfrm>
        </p:spPr>
      </p:pic>
    </p:spTree>
    <p:extLst>
      <p:ext uri="{BB962C8B-B14F-4D97-AF65-F5344CB8AC3E}">
        <p14:creationId xmlns:p14="http://schemas.microsoft.com/office/powerpoint/2010/main" val="36678582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i.pinimg.com/736x/6d/de/c5/6ddec5df6ce780353552d23308499207--horse-hay-feeders-horse-tips.jpg">
            <a:extLst>
              <a:ext uri="{FF2B5EF4-FFF2-40B4-BE49-F238E27FC236}">
                <a16:creationId xmlns:a16="http://schemas.microsoft.com/office/drawing/2014/main" id="{19B3C0DE-86EC-4FA6-94D6-6F6A8468B55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723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657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6AF2E-A37A-43EF-8BFB-5CBDC5F8E9D2}"/>
              </a:ext>
            </a:extLst>
          </p:cNvPr>
          <p:cNvSpPr>
            <a:spLocks noGrp="1"/>
          </p:cNvSpPr>
          <p:nvPr>
            <p:ph type="title"/>
          </p:nvPr>
        </p:nvSpPr>
        <p:spPr/>
        <p:txBody>
          <a:bodyPr/>
          <a:lstStyle/>
          <a:p>
            <a:r>
              <a:rPr lang="en-US" dirty="0"/>
              <a:t>Time limit grazing</a:t>
            </a:r>
          </a:p>
        </p:txBody>
      </p:sp>
      <p:pic>
        <p:nvPicPr>
          <p:cNvPr id="5" name="Content Placeholder 4">
            <a:extLst>
              <a:ext uri="{FF2B5EF4-FFF2-40B4-BE49-F238E27FC236}">
                <a16:creationId xmlns:a16="http://schemas.microsoft.com/office/drawing/2014/main" id="{96A82FA6-C022-4065-A178-C451F10AB4CE}"/>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0" y="0"/>
            <a:ext cx="9144000" cy="6857999"/>
          </a:xfrm>
        </p:spPr>
      </p:pic>
      <p:sp>
        <p:nvSpPr>
          <p:cNvPr id="3" name="TextBox 2">
            <a:extLst>
              <a:ext uri="{FF2B5EF4-FFF2-40B4-BE49-F238E27FC236}">
                <a16:creationId xmlns:a16="http://schemas.microsoft.com/office/drawing/2014/main" id="{511408D8-BA81-4F4A-8AF7-42237EB44036}"/>
              </a:ext>
            </a:extLst>
          </p:cNvPr>
          <p:cNvSpPr txBox="1"/>
          <p:nvPr/>
        </p:nvSpPr>
        <p:spPr>
          <a:xfrm>
            <a:off x="126125" y="365126"/>
            <a:ext cx="4256690" cy="461665"/>
          </a:xfrm>
          <a:prstGeom prst="rect">
            <a:avLst/>
          </a:prstGeom>
          <a:noFill/>
        </p:spPr>
        <p:txBody>
          <a:bodyPr wrap="square" rtlCol="0">
            <a:spAutoFit/>
          </a:bodyPr>
          <a:lstStyle/>
          <a:p>
            <a:r>
              <a:rPr lang="en-US" sz="2400" b="1" dirty="0">
                <a:solidFill>
                  <a:schemeClr val="bg1"/>
                </a:solidFill>
              </a:rPr>
              <a:t>Batt-Latch Gate Release Timer</a:t>
            </a:r>
          </a:p>
        </p:txBody>
      </p:sp>
    </p:spTree>
    <p:extLst>
      <p:ext uri="{BB962C8B-B14F-4D97-AF65-F5344CB8AC3E}">
        <p14:creationId xmlns:p14="http://schemas.microsoft.com/office/powerpoint/2010/main" val="1691122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5CE51-6DC8-4024-8C7A-5916A3C99D6E}"/>
              </a:ext>
            </a:extLst>
          </p:cNvPr>
          <p:cNvSpPr>
            <a:spLocks noGrp="1"/>
          </p:cNvSpPr>
          <p:nvPr>
            <p:ph type="title"/>
          </p:nvPr>
        </p:nvSpPr>
        <p:spPr/>
        <p:txBody>
          <a:bodyPr/>
          <a:lstStyle/>
          <a:p>
            <a:r>
              <a:rPr lang="en-US" dirty="0"/>
              <a:t>Time limit grazing</a:t>
            </a:r>
          </a:p>
        </p:txBody>
      </p:sp>
      <p:pic>
        <p:nvPicPr>
          <p:cNvPr id="7" name="Content Placeholder 6">
            <a:extLst>
              <a:ext uri="{FF2B5EF4-FFF2-40B4-BE49-F238E27FC236}">
                <a16:creationId xmlns:a16="http://schemas.microsoft.com/office/drawing/2014/main" id="{3A6CFE5C-9822-4858-8B30-3F424308448E}"/>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 y="0"/>
            <a:ext cx="9034099" cy="6858000"/>
          </a:xfrm>
        </p:spPr>
      </p:pic>
    </p:spTree>
    <p:extLst>
      <p:ext uri="{BB962C8B-B14F-4D97-AF65-F5344CB8AC3E}">
        <p14:creationId xmlns:p14="http://schemas.microsoft.com/office/powerpoint/2010/main" val="3951410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2A0256C1-5A71-4C38-8F3B-8B6B75BF80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060255" cy="6858000"/>
          </a:xfrm>
          <a:prstGeom prst="rect">
            <a:avLst/>
          </a:prstGeom>
        </p:spPr>
      </p:pic>
    </p:spTree>
    <p:extLst>
      <p:ext uri="{BB962C8B-B14F-4D97-AF65-F5344CB8AC3E}">
        <p14:creationId xmlns:p14="http://schemas.microsoft.com/office/powerpoint/2010/main" val="326643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79A6770A-2468-4A99-894E-38AFAFA009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9190281" cy="6858000"/>
          </a:xfrm>
          <a:prstGeom prst="rect">
            <a:avLst/>
          </a:prstGeom>
        </p:spPr>
      </p:pic>
      <p:sp>
        <p:nvSpPr>
          <p:cNvPr id="3" name="Title 2">
            <a:extLst>
              <a:ext uri="{FF2B5EF4-FFF2-40B4-BE49-F238E27FC236}">
                <a16:creationId xmlns:a16="http://schemas.microsoft.com/office/drawing/2014/main" id="{C20A8DAB-956C-4F11-BD8B-D2F0FD3C1B41}"/>
              </a:ext>
            </a:extLst>
          </p:cNvPr>
          <p:cNvSpPr>
            <a:spLocks noGrp="1"/>
          </p:cNvSpPr>
          <p:nvPr>
            <p:ph type="title"/>
          </p:nvPr>
        </p:nvSpPr>
        <p:spPr/>
        <p:txBody>
          <a:bodyPr/>
          <a:lstStyle/>
          <a:p>
            <a:r>
              <a:rPr lang="en-US" dirty="0"/>
              <a:t>What makes pasture grow?</a:t>
            </a:r>
          </a:p>
        </p:txBody>
      </p:sp>
    </p:spTree>
    <p:extLst>
      <p:ext uri="{BB962C8B-B14F-4D97-AF65-F5344CB8AC3E}">
        <p14:creationId xmlns:p14="http://schemas.microsoft.com/office/powerpoint/2010/main" val="24786136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brown and white cow standing on a lush green field&#10;&#10;Description automatically generated">
            <a:extLst>
              <a:ext uri="{FF2B5EF4-FFF2-40B4-BE49-F238E27FC236}">
                <a16:creationId xmlns:a16="http://schemas.microsoft.com/office/drawing/2014/main" id="{F1C3ED5B-D001-4039-8A2F-D719477FFFA3}"/>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4A5D2689-4725-4BBF-AEAC-54F1A68CA0AA}"/>
              </a:ext>
            </a:extLst>
          </p:cNvPr>
          <p:cNvSpPr>
            <a:spLocks noGrp="1"/>
          </p:cNvSpPr>
          <p:nvPr>
            <p:ph type="title"/>
          </p:nvPr>
        </p:nvSpPr>
        <p:spPr>
          <a:xfrm>
            <a:off x="628650" y="365125"/>
            <a:ext cx="7886700" cy="1325563"/>
          </a:xfrm>
        </p:spPr>
        <p:txBody>
          <a:bodyPr>
            <a:normAutofit/>
          </a:bodyPr>
          <a:lstStyle/>
          <a:p>
            <a:r>
              <a:rPr lang="en-US" b="1" dirty="0">
                <a:solidFill>
                  <a:srgbClr val="FFFFFF"/>
                </a:solidFill>
              </a:rPr>
              <a:t>Pasture growth factors</a:t>
            </a:r>
          </a:p>
        </p:txBody>
      </p:sp>
      <p:sp>
        <p:nvSpPr>
          <p:cNvPr id="3" name="Content Placeholder 2">
            <a:extLst>
              <a:ext uri="{FF2B5EF4-FFF2-40B4-BE49-F238E27FC236}">
                <a16:creationId xmlns:a16="http://schemas.microsoft.com/office/drawing/2014/main" id="{CB390BA2-EF12-448A-983A-AFE591267396}"/>
              </a:ext>
            </a:extLst>
          </p:cNvPr>
          <p:cNvSpPr>
            <a:spLocks noGrp="1"/>
          </p:cNvSpPr>
          <p:nvPr>
            <p:ph idx="1"/>
          </p:nvPr>
        </p:nvSpPr>
        <p:spPr>
          <a:xfrm>
            <a:off x="628650" y="1825625"/>
            <a:ext cx="7886700" cy="4351338"/>
          </a:xfrm>
        </p:spPr>
        <p:txBody>
          <a:bodyPr>
            <a:normAutofit/>
          </a:bodyPr>
          <a:lstStyle/>
          <a:p>
            <a:r>
              <a:rPr lang="en-US" dirty="0">
                <a:solidFill>
                  <a:srgbClr val="FFFFFF"/>
                </a:solidFill>
              </a:rPr>
              <a:t>Sunlight</a:t>
            </a:r>
          </a:p>
          <a:p>
            <a:r>
              <a:rPr lang="en-US" dirty="0">
                <a:solidFill>
                  <a:srgbClr val="FFFFFF"/>
                </a:solidFill>
              </a:rPr>
              <a:t>Water</a:t>
            </a:r>
          </a:p>
          <a:p>
            <a:r>
              <a:rPr lang="en-US" dirty="0">
                <a:solidFill>
                  <a:srgbClr val="FFFFFF"/>
                </a:solidFill>
              </a:rPr>
              <a:t>CO2 </a:t>
            </a:r>
          </a:p>
          <a:p>
            <a:r>
              <a:rPr lang="en-US" dirty="0">
                <a:solidFill>
                  <a:srgbClr val="FFFFFF"/>
                </a:solidFill>
              </a:rPr>
              <a:t>O2 </a:t>
            </a:r>
          </a:p>
          <a:p>
            <a:r>
              <a:rPr lang="en-US" dirty="0">
                <a:solidFill>
                  <a:srgbClr val="FFFFFF"/>
                </a:solidFill>
              </a:rPr>
              <a:t>Optimum temperatures</a:t>
            </a:r>
          </a:p>
          <a:p>
            <a:r>
              <a:rPr lang="en-US" dirty="0">
                <a:solidFill>
                  <a:srgbClr val="FFFFFF"/>
                </a:solidFill>
              </a:rPr>
              <a:t>Mineral nutrients</a:t>
            </a:r>
          </a:p>
          <a:p>
            <a:endParaRPr lang="en-US" dirty="0">
              <a:solidFill>
                <a:srgbClr val="FFFFFF"/>
              </a:solidFill>
            </a:endParaRPr>
          </a:p>
        </p:txBody>
      </p:sp>
    </p:spTree>
    <p:extLst>
      <p:ext uri="{BB962C8B-B14F-4D97-AF65-F5344CB8AC3E}">
        <p14:creationId xmlns:p14="http://schemas.microsoft.com/office/powerpoint/2010/main" val="36560075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GCS Dale\AppData\Local\Microsoft\Windows\INetCacheContent.Word\IMG_0103 (1).jpg">
            <a:extLst>
              <a:ext uri="{FF2B5EF4-FFF2-40B4-BE49-F238E27FC236}">
                <a16:creationId xmlns:a16="http://schemas.microsoft.com/office/drawing/2014/main" id="{4227765C-0239-4C3B-B467-5997046B4929}"/>
              </a:ext>
            </a:extLst>
          </p:cNvPr>
          <p:cNvPicPr/>
          <p:nvPr/>
        </p:nvPicPr>
        <p:blipFill rotWithShape="1">
          <a:blip r:embed="rId2" cstate="email">
            <a:alphaModFix amt="35000"/>
            <a:extLst>
              <a:ext uri="{28A0092B-C50C-407E-A947-70E740481C1C}">
                <a14:useLocalDpi xmlns:a14="http://schemas.microsoft.com/office/drawing/2010/main"/>
              </a:ext>
            </a:extLst>
          </a:blip>
          <a:srcRect/>
          <a:stretch/>
        </p:blipFill>
        <p:spPr bwMode="auto">
          <a:xfrm>
            <a:off x="-26894" y="0"/>
            <a:ext cx="9144000" cy="6858000"/>
          </a:xfrm>
          <a:prstGeom prst="rect">
            <a:avLst/>
          </a:prstGeom>
          <a:noFill/>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211F0124-2080-4A7B-AF38-BFDABA6DB4D5}"/>
              </a:ext>
            </a:extLst>
          </p:cNvPr>
          <p:cNvSpPr>
            <a:spLocks noGrp="1"/>
          </p:cNvSpPr>
          <p:nvPr>
            <p:ph type="title"/>
          </p:nvPr>
        </p:nvSpPr>
        <p:spPr>
          <a:xfrm>
            <a:off x="628650" y="1065862"/>
            <a:ext cx="2484873" cy="4726276"/>
          </a:xfrm>
        </p:spPr>
        <p:txBody>
          <a:bodyPr>
            <a:normAutofit/>
          </a:bodyPr>
          <a:lstStyle/>
          <a:p>
            <a:pPr algn="r"/>
            <a:r>
              <a:rPr lang="en-US" sz="3500" b="1" dirty="0">
                <a:solidFill>
                  <a:srgbClr val="FFFFFF"/>
                </a:solidFill>
              </a:rPr>
              <a:t>Making your pasture more productive-</a:t>
            </a:r>
          </a:p>
        </p:txBody>
      </p:sp>
      <p:cxnSp>
        <p:nvCxnSpPr>
          <p:cNvPr id="11" name="Straight Connector 1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DA67A3E-2B4B-4C8D-9678-7E0CEC242D9F}"/>
              </a:ext>
            </a:extLst>
          </p:cNvPr>
          <p:cNvSpPr>
            <a:spLocks noGrp="1"/>
          </p:cNvSpPr>
          <p:nvPr>
            <p:ph idx="1"/>
          </p:nvPr>
        </p:nvSpPr>
        <p:spPr>
          <a:xfrm>
            <a:off x="3866534" y="1065862"/>
            <a:ext cx="4308514" cy="4726276"/>
          </a:xfrm>
        </p:spPr>
        <p:txBody>
          <a:bodyPr anchor="ctr">
            <a:normAutofit/>
          </a:bodyPr>
          <a:lstStyle/>
          <a:p>
            <a:pPr marL="0" indent="0">
              <a:buNone/>
            </a:pPr>
            <a:endParaRPr lang="en-US" sz="1700" dirty="0">
              <a:solidFill>
                <a:srgbClr val="FFFFFF"/>
              </a:solidFill>
            </a:endParaRPr>
          </a:p>
          <a:p>
            <a:r>
              <a:rPr lang="en-US" b="1" dirty="0">
                <a:solidFill>
                  <a:srgbClr val="FFFFFF"/>
                </a:solidFill>
              </a:rPr>
              <a:t>Improve capture and conversion of sunlight</a:t>
            </a:r>
          </a:p>
          <a:p>
            <a:r>
              <a:rPr lang="en-US" b="1" dirty="0">
                <a:solidFill>
                  <a:srgbClr val="FFFFFF"/>
                </a:solidFill>
              </a:rPr>
              <a:t>Minimize water deficit periods</a:t>
            </a:r>
          </a:p>
          <a:p>
            <a:r>
              <a:rPr lang="en-US" b="1" dirty="0">
                <a:solidFill>
                  <a:srgbClr val="FFFFFF"/>
                </a:solidFill>
              </a:rPr>
              <a:t>Add organic materials </a:t>
            </a:r>
          </a:p>
          <a:p>
            <a:r>
              <a:rPr lang="en-US" b="1" dirty="0">
                <a:solidFill>
                  <a:srgbClr val="FFFFFF"/>
                </a:solidFill>
              </a:rPr>
              <a:t>Add mineral nutrients</a:t>
            </a:r>
          </a:p>
          <a:p>
            <a:r>
              <a:rPr lang="en-US" b="1" dirty="0">
                <a:solidFill>
                  <a:srgbClr val="FFFFFF"/>
                </a:solidFill>
              </a:rPr>
              <a:t>Reduce compaction</a:t>
            </a:r>
          </a:p>
          <a:p>
            <a:r>
              <a:rPr lang="en-US" b="1" dirty="0">
                <a:solidFill>
                  <a:srgbClr val="FFFFFF"/>
                </a:solidFill>
              </a:rPr>
              <a:t>Improve grazing distribution</a:t>
            </a:r>
          </a:p>
          <a:p>
            <a:endParaRPr lang="en-US" sz="1700" dirty="0">
              <a:solidFill>
                <a:srgbClr val="FFFFFF"/>
              </a:solidFill>
            </a:endParaRPr>
          </a:p>
        </p:txBody>
      </p:sp>
    </p:spTree>
    <p:extLst>
      <p:ext uri="{BB962C8B-B14F-4D97-AF65-F5344CB8AC3E}">
        <p14:creationId xmlns:p14="http://schemas.microsoft.com/office/powerpoint/2010/main" val="14336746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www.farmhealthonline.com/wp-content/uploads/2015/05/Rotational-grazing.jpg">
            <a:extLst>
              <a:ext uri="{FF2B5EF4-FFF2-40B4-BE49-F238E27FC236}">
                <a16:creationId xmlns:a16="http://schemas.microsoft.com/office/drawing/2014/main" id="{C4C8DFBE-E2FC-47CD-B9BD-11961D1C833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0"/>
            <a:ext cx="9144000" cy="688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47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10;&#10;Description generated with very high confidence">
            <a:extLst>
              <a:ext uri="{FF2B5EF4-FFF2-40B4-BE49-F238E27FC236}">
                <a16:creationId xmlns:a16="http://schemas.microsoft.com/office/drawing/2014/main" id="{0AA7F6F1-8163-4A7B-BB6A-AEFFFFDBDE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34000" y="1"/>
            <a:ext cx="3810000" cy="4964832"/>
          </a:xfrm>
          <a:prstGeom prst="rect">
            <a:avLst/>
          </a:prstGeom>
        </p:spPr>
      </p:pic>
      <p:sp>
        <p:nvSpPr>
          <p:cNvPr id="4" name="Title 3">
            <a:extLst>
              <a:ext uri="{FF2B5EF4-FFF2-40B4-BE49-F238E27FC236}">
                <a16:creationId xmlns:a16="http://schemas.microsoft.com/office/drawing/2014/main" id="{325240C0-F75D-4D3B-81F8-ED99B8AA2B09}"/>
              </a:ext>
            </a:extLst>
          </p:cNvPr>
          <p:cNvSpPr>
            <a:spLocks noGrp="1"/>
          </p:cNvSpPr>
          <p:nvPr>
            <p:ph type="title"/>
          </p:nvPr>
        </p:nvSpPr>
        <p:spPr>
          <a:xfrm>
            <a:off x="141890" y="457200"/>
            <a:ext cx="3437129" cy="709448"/>
          </a:xfrm>
        </p:spPr>
        <p:txBody>
          <a:bodyPr>
            <a:normAutofit/>
          </a:bodyPr>
          <a:lstStyle/>
          <a:p>
            <a:r>
              <a:rPr lang="en-US" sz="4000" b="1" dirty="0"/>
              <a:t>I wrote 2 books!</a:t>
            </a:r>
          </a:p>
        </p:txBody>
      </p:sp>
      <p:sp>
        <p:nvSpPr>
          <p:cNvPr id="6" name="Text Placeholder 5">
            <a:extLst>
              <a:ext uri="{FF2B5EF4-FFF2-40B4-BE49-F238E27FC236}">
                <a16:creationId xmlns:a16="http://schemas.microsoft.com/office/drawing/2014/main" id="{481DAE07-98F9-44CC-A222-191D105F80A4}"/>
              </a:ext>
            </a:extLst>
          </p:cNvPr>
          <p:cNvSpPr>
            <a:spLocks noGrp="1"/>
          </p:cNvSpPr>
          <p:nvPr>
            <p:ph type="body" sz="half" idx="2"/>
          </p:nvPr>
        </p:nvSpPr>
        <p:spPr>
          <a:xfrm>
            <a:off x="0" y="2057400"/>
            <a:ext cx="3810000" cy="3811588"/>
          </a:xfrm>
        </p:spPr>
        <p:txBody>
          <a:bodyPr>
            <a:normAutofit/>
          </a:bodyPr>
          <a:lstStyle/>
          <a:p>
            <a:r>
              <a:rPr lang="en-US" sz="4000" b="1" dirty="0"/>
              <a:t>Available in bookstore or email me for your copy (dalestrickler613@gmail.com)</a:t>
            </a:r>
          </a:p>
        </p:txBody>
      </p:sp>
      <p:pic>
        <p:nvPicPr>
          <p:cNvPr id="7" name="Picture 6">
            <a:extLst>
              <a:ext uri="{FF2B5EF4-FFF2-40B4-BE49-F238E27FC236}">
                <a16:creationId xmlns:a16="http://schemas.microsoft.com/office/drawing/2014/main" id="{A5AE93BF-AC80-41B9-9384-58191CDE49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10001" y="2534600"/>
            <a:ext cx="3810000" cy="4278945"/>
          </a:xfrm>
          <a:prstGeom prst="rect">
            <a:avLst/>
          </a:prstGeom>
        </p:spPr>
      </p:pic>
    </p:spTree>
    <p:extLst>
      <p:ext uri="{BB962C8B-B14F-4D97-AF65-F5344CB8AC3E}">
        <p14:creationId xmlns:p14="http://schemas.microsoft.com/office/powerpoint/2010/main" val="4067056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2379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s-media-cache-ak0.pinimg.com/736x/8b/90/87/8b9087f390cef29c77d1e6df11315bdd--fence-posts-portable.jpg">
            <a:extLst>
              <a:ext uri="{FF2B5EF4-FFF2-40B4-BE49-F238E27FC236}">
                <a16:creationId xmlns:a16="http://schemas.microsoft.com/office/drawing/2014/main" id="{E1BBEEAC-7EEB-45ED-AD78-DA7EF2479F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
          <a:stretch/>
        </p:blipFill>
        <p:spPr bwMode="auto">
          <a:xfrm>
            <a:off x="-1" y="-1"/>
            <a:ext cx="9247441"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65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5" descr="http://norcaleasygreen.com/wp-content/uploads/2012/11/turf-grass1.jpg">
            <a:extLst>
              <a:ext uri="{FF2B5EF4-FFF2-40B4-BE49-F238E27FC236}">
                <a16:creationId xmlns:a16="http://schemas.microsoft.com/office/drawing/2014/main" id="{47C1741E-DADF-4F74-80B2-8FB79F0C7AE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0"/>
            <a:ext cx="9144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8674" name="Rectangle 2">
            <a:extLst>
              <a:ext uri="{FF2B5EF4-FFF2-40B4-BE49-F238E27FC236}">
                <a16:creationId xmlns:a16="http://schemas.microsoft.com/office/drawing/2014/main" id="{01AF30E9-1587-4DE0-AC05-BFCD8B8F1824}"/>
              </a:ext>
            </a:extLst>
          </p:cNvPr>
          <p:cNvSpPr>
            <a:spLocks noGrp="1" noChangeArrowheads="1"/>
          </p:cNvSpPr>
          <p:nvPr>
            <p:ph type="title"/>
          </p:nvPr>
        </p:nvSpPr>
        <p:spPr>
          <a:xfrm>
            <a:off x="568370" y="3149961"/>
            <a:ext cx="3153103" cy="1007066"/>
          </a:xfrm>
        </p:spPr>
        <p:txBody>
          <a:bodyPr>
            <a:normAutofit/>
          </a:bodyPr>
          <a:lstStyle/>
          <a:p>
            <a:pPr algn="ctr" eaLnBrk="1" hangingPunct="1">
              <a:defRPr/>
            </a:pPr>
            <a:r>
              <a:rPr lang="en-US" sz="3150"/>
              <a:t>The grass lifecycle</a:t>
            </a:r>
          </a:p>
        </p:txBody>
      </p:sp>
      <p:cxnSp>
        <p:nvCxnSpPr>
          <p:cNvPr id="28677" name="Straight Connector 7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123" name="Rectangle 3">
            <a:extLst>
              <a:ext uri="{FF2B5EF4-FFF2-40B4-BE49-F238E27FC236}">
                <a16:creationId xmlns:a16="http://schemas.microsoft.com/office/drawing/2014/main" id="{1BFAA062-1EEA-45EC-A662-FB5ECE785208}"/>
              </a:ext>
            </a:extLst>
          </p:cNvPr>
          <p:cNvSpPr>
            <a:spLocks noGrp="1" noChangeArrowheads="1"/>
          </p:cNvSpPr>
          <p:nvPr>
            <p:ph type="body" idx="1"/>
          </p:nvPr>
        </p:nvSpPr>
        <p:spPr>
          <a:xfrm>
            <a:off x="430421" y="4277679"/>
            <a:ext cx="3444766" cy="1964879"/>
          </a:xfrm>
        </p:spPr>
        <p:txBody>
          <a:bodyPr anchor="ctr">
            <a:normAutofit/>
          </a:bodyPr>
          <a:lstStyle/>
          <a:p>
            <a:pPr eaLnBrk="1" hangingPunct="1">
              <a:defRPr/>
            </a:pPr>
            <a:r>
              <a:rPr lang="en-US" sz="1575" b="1"/>
              <a:t>Vegetative</a:t>
            </a:r>
          </a:p>
          <a:p>
            <a:pPr eaLnBrk="1" hangingPunct="1">
              <a:defRPr/>
            </a:pPr>
            <a:r>
              <a:rPr lang="en-US" sz="1575" b="1"/>
              <a:t>Reproductive </a:t>
            </a:r>
          </a:p>
          <a:p>
            <a:pPr eaLnBrk="1" hangingPunct="1">
              <a:defRPr/>
            </a:pPr>
            <a:r>
              <a:rPr lang="en-US" sz="1575" b="1"/>
              <a:t>Dormant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5" descr="http://norcaleasygreen.com/wp-content/uploads/2012/11/turf-grass1.jpg">
            <a:extLst>
              <a:ext uri="{FF2B5EF4-FFF2-40B4-BE49-F238E27FC236}">
                <a16:creationId xmlns:a16="http://schemas.microsoft.com/office/drawing/2014/main" id="{6E49F9ED-E9CA-4507-B049-CA1D9195EB1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0"/>
            <a:ext cx="914400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29698" name="Rectangle 2">
            <a:extLst>
              <a:ext uri="{FF2B5EF4-FFF2-40B4-BE49-F238E27FC236}">
                <a16:creationId xmlns:a16="http://schemas.microsoft.com/office/drawing/2014/main" id="{208B3BFB-E0BE-4833-9CDF-6FA9A1CA098A}"/>
              </a:ext>
            </a:extLst>
          </p:cNvPr>
          <p:cNvSpPr>
            <a:spLocks noGrp="1" noChangeArrowheads="1"/>
          </p:cNvSpPr>
          <p:nvPr>
            <p:ph type="title"/>
          </p:nvPr>
        </p:nvSpPr>
        <p:spPr>
          <a:xfrm>
            <a:off x="568370" y="3149961"/>
            <a:ext cx="3153103" cy="1007066"/>
          </a:xfrm>
        </p:spPr>
        <p:txBody>
          <a:bodyPr>
            <a:normAutofit/>
          </a:bodyPr>
          <a:lstStyle/>
          <a:p>
            <a:pPr algn="ctr" eaLnBrk="1" hangingPunct="1">
              <a:defRPr/>
            </a:pPr>
            <a:r>
              <a:rPr lang="en-US" sz="3150"/>
              <a:t>Vegetative</a:t>
            </a:r>
          </a:p>
        </p:txBody>
      </p:sp>
      <p:cxnSp>
        <p:nvCxnSpPr>
          <p:cNvPr id="137" name="Straight Connector 136">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8196" name="Rectangle 3">
            <a:extLst>
              <a:ext uri="{FF2B5EF4-FFF2-40B4-BE49-F238E27FC236}">
                <a16:creationId xmlns:a16="http://schemas.microsoft.com/office/drawing/2014/main" id="{DFA512F7-58FD-4FA3-A7D5-660B7F4A8739}"/>
              </a:ext>
            </a:extLst>
          </p:cNvPr>
          <p:cNvSpPr>
            <a:spLocks noGrp="1" noChangeArrowheads="1"/>
          </p:cNvSpPr>
          <p:nvPr>
            <p:ph type="body" idx="1"/>
          </p:nvPr>
        </p:nvSpPr>
        <p:spPr>
          <a:xfrm>
            <a:off x="430421" y="4277679"/>
            <a:ext cx="3444766" cy="1964879"/>
          </a:xfrm>
        </p:spPr>
        <p:txBody>
          <a:bodyPr anchor="ctr">
            <a:normAutofit/>
          </a:bodyPr>
          <a:lstStyle/>
          <a:p>
            <a:pPr eaLnBrk="1" hangingPunct="1"/>
            <a:r>
              <a:rPr lang="en-US" altLang="en-US" sz="1575"/>
              <a:t>Highest forage quality</a:t>
            </a:r>
          </a:p>
          <a:p>
            <a:pPr eaLnBrk="1" hangingPunct="1"/>
            <a:r>
              <a:rPr lang="en-US" altLang="en-US" sz="1575"/>
              <a:t>Good tolerance to defoliation, as long as sufficient leaf area remains to maintain photosynthesis; growing points are low</a:t>
            </a:r>
          </a:p>
          <a:p>
            <a:pPr eaLnBrk="1" hangingPunct="1"/>
            <a:endParaRPr lang="en-US" altLang="en-US" sz="1575"/>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3557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2" name="Rectangle 2">
            <a:extLst>
              <a:ext uri="{FF2B5EF4-FFF2-40B4-BE49-F238E27FC236}">
                <a16:creationId xmlns:a16="http://schemas.microsoft.com/office/drawing/2014/main" id="{01309777-9A71-439A-A3E8-E85094CC56FD}"/>
              </a:ext>
            </a:extLst>
          </p:cNvPr>
          <p:cNvSpPr>
            <a:spLocks noGrp="1" noChangeArrowheads="1"/>
          </p:cNvSpPr>
          <p:nvPr>
            <p:ph type="title"/>
          </p:nvPr>
        </p:nvSpPr>
        <p:spPr>
          <a:xfrm>
            <a:off x="393192" y="4767072"/>
            <a:ext cx="4945641" cy="1625210"/>
          </a:xfrm>
        </p:spPr>
        <p:txBody>
          <a:bodyPr>
            <a:normAutofit/>
          </a:bodyPr>
          <a:lstStyle/>
          <a:p>
            <a:pPr algn="r" eaLnBrk="1" hangingPunct="1">
              <a:defRPr/>
            </a:pPr>
            <a:r>
              <a:rPr lang="en-US">
                <a:solidFill>
                  <a:srgbClr val="FFFFFF"/>
                </a:solidFill>
              </a:rPr>
              <a:t>Reproductive</a:t>
            </a:r>
          </a:p>
        </p:txBody>
      </p:sp>
      <p:pic>
        <p:nvPicPr>
          <p:cNvPr id="10242" name="Picture 2" descr="http://www.emily.net/~schiller/grass.jpg">
            <a:extLst>
              <a:ext uri="{FF2B5EF4-FFF2-40B4-BE49-F238E27FC236}">
                <a16:creationId xmlns:a16="http://schemas.microsoft.com/office/drawing/2014/main" id="{9F0A538E-CD1C-4204-AC40-238B6F88E68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3"/>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Rectangle 7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44" name="Rectangle 3">
            <a:extLst>
              <a:ext uri="{FF2B5EF4-FFF2-40B4-BE49-F238E27FC236}">
                <a16:creationId xmlns:a16="http://schemas.microsoft.com/office/drawing/2014/main" id="{6821C0C5-04C6-42B7-A6B1-1C4299816D53}"/>
              </a:ext>
            </a:extLst>
          </p:cNvPr>
          <p:cNvSpPr>
            <a:spLocks noGrp="1" noChangeArrowheads="1"/>
          </p:cNvSpPr>
          <p:nvPr>
            <p:ph type="body" idx="1"/>
          </p:nvPr>
        </p:nvSpPr>
        <p:spPr>
          <a:xfrm>
            <a:off x="6021989" y="917725"/>
            <a:ext cx="2568554" cy="4852362"/>
          </a:xfrm>
        </p:spPr>
        <p:txBody>
          <a:bodyPr anchor="ctr">
            <a:normAutofit/>
          </a:bodyPr>
          <a:lstStyle/>
          <a:p>
            <a:pPr eaLnBrk="1" hangingPunct="1"/>
            <a:r>
              <a:rPr lang="en-US" altLang="en-US" sz="1700">
                <a:solidFill>
                  <a:srgbClr val="FFFFFF"/>
                </a:solidFill>
              </a:rPr>
              <a:t>Forage quality drops rapidly</a:t>
            </a:r>
          </a:p>
          <a:p>
            <a:pPr eaLnBrk="1" hangingPunct="1"/>
            <a:r>
              <a:rPr lang="en-US" altLang="en-US" sz="1700">
                <a:solidFill>
                  <a:srgbClr val="FFFFFF"/>
                </a:solidFill>
              </a:rPr>
              <a:t>Growing points become elevated, and new leaf production stops, so tolerance to defoliation becomes poor</a:t>
            </a:r>
          </a:p>
          <a:p>
            <a:pPr eaLnBrk="1" hangingPunct="1"/>
            <a:endParaRPr lang="en-US" altLang="en-US" sz="1700">
              <a:solidFill>
                <a:srgbClr val="FFFFFF"/>
              </a:solidFill>
            </a:endParaRPr>
          </a:p>
          <a:p>
            <a:pPr eaLnBrk="1" hangingPunct="1"/>
            <a:endParaRPr lang="en-US" altLang="en-US" sz="1700">
              <a:solidFill>
                <a:srgbClr val="FFFFFF"/>
              </a:solidFill>
            </a:endParaRPr>
          </a:p>
          <a:p>
            <a:pPr eaLnBrk="1" hangingPunct="1"/>
            <a:endParaRPr lang="en-US" altLang="en-US" sz="1700">
              <a:solidFill>
                <a:srgbClr val="FFFFFF"/>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F481F334-2893-4942-88BA-68EE24C2D61A}"/>
              </a:ext>
            </a:extLst>
          </p:cNvPr>
          <p:cNvSpPr>
            <a:spLocks noGrp="1" noChangeArrowheads="1"/>
          </p:cNvSpPr>
          <p:nvPr>
            <p:ph type="title"/>
          </p:nvPr>
        </p:nvSpPr>
        <p:spPr>
          <a:xfrm>
            <a:off x="491490" y="365125"/>
            <a:ext cx="3840085" cy="1692794"/>
          </a:xfrm>
        </p:spPr>
        <p:txBody>
          <a:bodyPr>
            <a:normAutofit/>
          </a:bodyPr>
          <a:lstStyle/>
          <a:p>
            <a:pPr eaLnBrk="1" hangingPunct="1">
              <a:defRPr/>
            </a:pPr>
            <a:r>
              <a:rPr lang="en-US"/>
              <a:t>Dormant</a:t>
            </a:r>
          </a:p>
        </p:txBody>
      </p:sp>
      <p:cxnSp>
        <p:nvCxnSpPr>
          <p:cNvPr id="135" name="Straight Arrow Connector 13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292" name="Rectangle 3">
            <a:extLst>
              <a:ext uri="{FF2B5EF4-FFF2-40B4-BE49-F238E27FC236}">
                <a16:creationId xmlns:a16="http://schemas.microsoft.com/office/drawing/2014/main" id="{6791CDEF-3256-4EFA-8BDB-08CCF3D567A6}"/>
              </a:ext>
            </a:extLst>
          </p:cNvPr>
          <p:cNvSpPr>
            <a:spLocks noGrp="1" noChangeArrowheads="1"/>
          </p:cNvSpPr>
          <p:nvPr>
            <p:ph type="body" idx="1"/>
          </p:nvPr>
        </p:nvSpPr>
        <p:spPr>
          <a:xfrm>
            <a:off x="188686" y="2575034"/>
            <a:ext cx="4220450" cy="3462228"/>
          </a:xfrm>
        </p:spPr>
        <p:txBody>
          <a:bodyPr>
            <a:normAutofit/>
          </a:bodyPr>
          <a:lstStyle/>
          <a:p>
            <a:pPr eaLnBrk="1" hangingPunct="1"/>
            <a:r>
              <a:rPr lang="en-US" altLang="en-US" sz="2400" dirty="0"/>
              <a:t>Non-growing period, all carbohydrates and non-structural protein is moved underground</a:t>
            </a:r>
          </a:p>
          <a:p>
            <a:pPr eaLnBrk="1" hangingPunct="1"/>
            <a:r>
              <a:rPr lang="en-US" altLang="en-US" sz="2400" dirty="0"/>
              <a:t>Quality is poor, but…….</a:t>
            </a:r>
          </a:p>
          <a:p>
            <a:pPr eaLnBrk="1" hangingPunct="1"/>
            <a:r>
              <a:rPr lang="en-US" altLang="en-US" sz="2400" dirty="0"/>
              <a:t>Very tolerant to defoliation !</a:t>
            </a:r>
          </a:p>
        </p:txBody>
      </p:sp>
      <p:pic>
        <p:nvPicPr>
          <p:cNvPr id="12290" name="Picture 2" descr="http://1.bp.blogspot.com/_Ep4hGTduqHc/SZhzstPsBPI/AAAAAAAAAL0/GnbaOS9A7lE/s400/Andropogon+scoparius-shortleaf.JPG">
            <a:extLst>
              <a:ext uri="{FF2B5EF4-FFF2-40B4-BE49-F238E27FC236}">
                <a16:creationId xmlns:a16="http://schemas.microsoft.com/office/drawing/2014/main" id="{DCEC3C9C-9C93-4370-BDA7-A24AC53CE4A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C44D957-4C77-4DF6-9B8E-2C4BD86EC6AC}"/>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Tree>
    <p:extLst>
      <p:ext uri="{BB962C8B-B14F-4D97-AF65-F5344CB8AC3E}">
        <p14:creationId xmlns:p14="http://schemas.microsoft.com/office/powerpoint/2010/main" val="2320978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DC7D-4DE9-44BE-8842-0C7DF647768C}"/>
              </a:ext>
            </a:extLst>
          </p:cNvPr>
          <p:cNvSpPr>
            <a:spLocks noGrp="1"/>
          </p:cNvSpPr>
          <p:nvPr>
            <p:ph type="title"/>
          </p:nvPr>
        </p:nvSpPr>
        <p:spPr/>
        <p:txBody>
          <a:bodyPr/>
          <a:lstStyle/>
          <a:p>
            <a:r>
              <a:rPr lang="en-US" dirty="0"/>
              <a:t>Know your pasture type</a:t>
            </a:r>
          </a:p>
        </p:txBody>
      </p:sp>
      <p:sp>
        <p:nvSpPr>
          <p:cNvPr id="4" name="Text Placeholder 3">
            <a:extLst>
              <a:ext uri="{FF2B5EF4-FFF2-40B4-BE49-F238E27FC236}">
                <a16:creationId xmlns:a16="http://schemas.microsoft.com/office/drawing/2014/main" id="{D21DEAFB-3BA7-49E6-B775-4E15C62EE341}"/>
              </a:ext>
            </a:extLst>
          </p:cNvPr>
          <p:cNvSpPr>
            <a:spLocks noGrp="1"/>
          </p:cNvSpPr>
          <p:nvPr>
            <p:ph type="body" idx="1"/>
          </p:nvPr>
        </p:nvSpPr>
        <p:spPr/>
        <p:txBody>
          <a:bodyPr/>
          <a:lstStyle/>
          <a:p>
            <a:r>
              <a:rPr lang="en-US" dirty="0"/>
              <a:t>Cool-season (fescue, bromegrass)</a:t>
            </a:r>
          </a:p>
        </p:txBody>
      </p:sp>
      <p:sp>
        <p:nvSpPr>
          <p:cNvPr id="5" name="Content Placeholder 4">
            <a:extLst>
              <a:ext uri="{FF2B5EF4-FFF2-40B4-BE49-F238E27FC236}">
                <a16:creationId xmlns:a16="http://schemas.microsoft.com/office/drawing/2014/main" id="{91116B46-47C5-4AAE-83CE-32A532F581D6}"/>
              </a:ext>
            </a:extLst>
          </p:cNvPr>
          <p:cNvSpPr>
            <a:spLocks noGrp="1"/>
          </p:cNvSpPr>
          <p:nvPr>
            <p:ph sz="half" idx="2"/>
          </p:nvPr>
        </p:nvSpPr>
        <p:spPr/>
        <p:txBody>
          <a:bodyPr/>
          <a:lstStyle/>
          <a:p>
            <a:endParaRPr lang="en-US" dirty="0"/>
          </a:p>
        </p:txBody>
      </p:sp>
      <p:sp>
        <p:nvSpPr>
          <p:cNvPr id="6" name="Text Placeholder 5">
            <a:extLst>
              <a:ext uri="{FF2B5EF4-FFF2-40B4-BE49-F238E27FC236}">
                <a16:creationId xmlns:a16="http://schemas.microsoft.com/office/drawing/2014/main" id="{CDE3C1FD-5701-4CD3-B84A-1E9DC68DD262}"/>
              </a:ext>
            </a:extLst>
          </p:cNvPr>
          <p:cNvSpPr>
            <a:spLocks noGrp="1"/>
          </p:cNvSpPr>
          <p:nvPr>
            <p:ph type="body" sz="quarter" idx="3"/>
          </p:nvPr>
        </p:nvSpPr>
        <p:spPr/>
        <p:txBody>
          <a:bodyPr/>
          <a:lstStyle/>
          <a:p>
            <a:r>
              <a:rPr lang="en-US" dirty="0"/>
              <a:t>Warm-season (Native)</a:t>
            </a:r>
          </a:p>
        </p:txBody>
      </p:sp>
      <p:pic>
        <p:nvPicPr>
          <p:cNvPr id="8" name="Content Placeholder 7">
            <a:extLst>
              <a:ext uri="{FF2B5EF4-FFF2-40B4-BE49-F238E27FC236}">
                <a16:creationId xmlns:a16="http://schemas.microsoft.com/office/drawing/2014/main" id="{72CE8192-3FED-4EEA-BA52-F58C505D8F26}"/>
              </a:ext>
            </a:extLst>
          </p:cNvPr>
          <p:cNvPicPr>
            <a:picLocks noGrp="1" noChangeAspect="1"/>
          </p:cNvPicPr>
          <p:nvPr>
            <p:ph sz="quarter" idx="4"/>
          </p:nvPr>
        </p:nvPicPr>
        <p:blipFill>
          <a:blip r:embed="rId2" cstate="email">
            <a:extLst>
              <a:ext uri="{28A0092B-C50C-407E-A947-70E740481C1C}">
                <a14:useLocalDpi xmlns:a14="http://schemas.microsoft.com/office/drawing/2010/main"/>
              </a:ext>
            </a:extLst>
          </a:blip>
          <a:stretch>
            <a:fillRect/>
          </a:stretch>
        </p:blipFill>
        <p:spPr>
          <a:xfrm>
            <a:off x="4645821" y="2505075"/>
            <a:ext cx="3391868" cy="3684588"/>
          </a:xfrm>
        </p:spPr>
      </p:pic>
      <p:pic>
        <p:nvPicPr>
          <p:cNvPr id="7170" name="Picture 2" descr="https://forages.oregonstate.edu/sites/forages.oregonstate.edu/files/tallfescuemonograph/Figure-2-6.jpg">
            <a:extLst>
              <a:ext uri="{FF2B5EF4-FFF2-40B4-BE49-F238E27FC236}">
                <a16:creationId xmlns:a16="http://schemas.microsoft.com/office/drawing/2014/main" id="{C9241E70-EA0B-4F3B-8901-10BEE48B617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7356" y="2455335"/>
            <a:ext cx="3868340" cy="373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74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E329FA3-BDA2-473A-BB45-41CD83D50ED1}"/>
              </a:ext>
            </a:extLst>
          </p:cNvPr>
          <p:cNvSpPr>
            <a:spLocks noGrp="1" noChangeArrowheads="1"/>
          </p:cNvSpPr>
          <p:nvPr>
            <p:ph type="title"/>
          </p:nvPr>
        </p:nvSpPr>
        <p:spPr/>
        <p:txBody>
          <a:bodyPr/>
          <a:lstStyle/>
          <a:p>
            <a:pPr>
              <a:defRPr/>
            </a:pPr>
            <a:r>
              <a:rPr lang="en-US" sz="4000"/>
              <a:t>Effect of clipping weekly at 1 inch height on wheatgrass (coolseason)</a:t>
            </a:r>
          </a:p>
        </p:txBody>
      </p:sp>
      <p:sp>
        <p:nvSpPr>
          <p:cNvPr id="12291" name="Rectangle 3">
            <a:extLst>
              <a:ext uri="{FF2B5EF4-FFF2-40B4-BE49-F238E27FC236}">
                <a16:creationId xmlns:a16="http://schemas.microsoft.com/office/drawing/2014/main" id="{7D5D34C6-3883-4476-A569-9BE299C3AA0E}"/>
              </a:ext>
            </a:extLst>
          </p:cNvPr>
          <p:cNvSpPr>
            <a:spLocks noGrp="1" noChangeArrowheads="1"/>
          </p:cNvSpPr>
          <p:nvPr>
            <p:ph type="body" idx="1"/>
          </p:nvPr>
        </p:nvSpPr>
        <p:spPr/>
        <p:txBody>
          <a:bodyPr>
            <a:normAutofit lnSpcReduction="10000"/>
          </a:bodyPr>
          <a:lstStyle/>
          <a:p>
            <a:pPr marL="0" indent="0">
              <a:lnSpc>
                <a:spcPct val="90000"/>
              </a:lnSpc>
              <a:buFontTx/>
              <a:buNone/>
              <a:defRPr/>
            </a:pPr>
            <a:r>
              <a:rPr lang="en-US" sz="2800" dirty="0"/>
              <a:t>Period clipped				Survival</a:t>
            </a:r>
          </a:p>
          <a:p>
            <a:pPr marL="0" indent="0">
              <a:lnSpc>
                <a:spcPct val="90000"/>
              </a:lnSpc>
              <a:buFontTx/>
              <a:buNone/>
              <a:defRPr/>
            </a:pPr>
            <a:r>
              <a:rPr lang="en-US" sz="2800" dirty="0"/>
              <a:t>………………………………………………………</a:t>
            </a:r>
          </a:p>
          <a:p>
            <a:pPr marL="0" indent="0">
              <a:lnSpc>
                <a:spcPct val="90000"/>
              </a:lnSpc>
              <a:buFontTx/>
              <a:buNone/>
              <a:defRPr/>
            </a:pPr>
            <a:r>
              <a:rPr lang="en-US" sz="2800" dirty="0"/>
              <a:t>Apr 15-May 7 (vegetative)		100%</a:t>
            </a:r>
          </a:p>
          <a:p>
            <a:pPr marL="0" indent="0">
              <a:lnSpc>
                <a:spcPct val="90000"/>
              </a:lnSpc>
              <a:buFontTx/>
              <a:buNone/>
              <a:defRPr/>
            </a:pPr>
            <a:r>
              <a:rPr lang="en-US" sz="2800" dirty="0"/>
              <a:t>May 1-May 22	(early repro)	             25%</a:t>
            </a:r>
          </a:p>
          <a:p>
            <a:pPr marL="0" indent="0">
              <a:lnSpc>
                <a:spcPct val="90000"/>
              </a:lnSpc>
              <a:buFontTx/>
              <a:buNone/>
              <a:defRPr/>
            </a:pPr>
            <a:r>
              <a:rPr lang="en-US" sz="2800" dirty="0"/>
              <a:t>May 15-June 7 (mid repro)		  50%</a:t>
            </a:r>
          </a:p>
          <a:p>
            <a:pPr marL="0" indent="0">
              <a:lnSpc>
                <a:spcPct val="90000"/>
              </a:lnSpc>
              <a:buFontTx/>
              <a:buNone/>
              <a:defRPr/>
            </a:pPr>
            <a:r>
              <a:rPr lang="en-US" sz="2800" dirty="0"/>
              <a:t>June 1-June 22 (late repro)	             55%</a:t>
            </a:r>
          </a:p>
          <a:p>
            <a:pPr marL="0" indent="0">
              <a:lnSpc>
                <a:spcPct val="90000"/>
              </a:lnSpc>
              <a:buFontTx/>
              <a:buNone/>
              <a:defRPr/>
            </a:pPr>
            <a:r>
              <a:rPr lang="en-US" sz="2800" dirty="0"/>
              <a:t>Every 2 weeks,</a:t>
            </a:r>
          </a:p>
          <a:p>
            <a:pPr>
              <a:lnSpc>
                <a:spcPct val="90000"/>
              </a:lnSpc>
              <a:buFontTx/>
              <a:buNone/>
              <a:defRPr/>
            </a:pPr>
            <a:r>
              <a:rPr lang="en-US" sz="2800" dirty="0"/>
              <a:t>   Sept 15-Nov 1	(fall vegetative)	 100%</a:t>
            </a:r>
          </a:p>
          <a:p>
            <a:pPr>
              <a:lnSpc>
                <a:spcPct val="90000"/>
              </a:lnSpc>
              <a:buFontTx/>
              <a:buNone/>
              <a:defRPr/>
            </a:pPr>
            <a:r>
              <a:rPr lang="en-US" sz="2800" dirty="0"/>
              <a:t>(When would you choose to graze this grass?)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868770AB-7BC9-480E-B4CB-6AD5DD9AC9D2}"/>
              </a:ext>
            </a:extLst>
          </p:cNvPr>
          <p:cNvSpPr>
            <a:spLocks noGrp="1" noChangeArrowheads="1"/>
          </p:cNvSpPr>
          <p:nvPr>
            <p:ph type="title"/>
          </p:nvPr>
        </p:nvSpPr>
        <p:spPr/>
        <p:txBody>
          <a:bodyPr/>
          <a:lstStyle/>
          <a:p>
            <a:pPr>
              <a:defRPr/>
            </a:pPr>
            <a:r>
              <a:rPr lang="en-US" sz="4000" dirty="0"/>
              <a:t>Mowing date on carbohydrate reserves of big bluestem (WS)</a:t>
            </a:r>
          </a:p>
        </p:txBody>
      </p:sp>
      <p:sp>
        <p:nvSpPr>
          <p:cNvPr id="16387" name="Rectangle 3">
            <a:extLst>
              <a:ext uri="{FF2B5EF4-FFF2-40B4-BE49-F238E27FC236}">
                <a16:creationId xmlns:a16="http://schemas.microsoft.com/office/drawing/2014/main" id="{5F41D601-C6BD-4AF3-815F-BC08BC87FAA5}"/>
              </a:ext>
            </a:extLst>
          </p:cNvPr>
          <p:cNvSpPr>
            <a:spLocks noGrp="1" noChangeArrowheads="1"/>
          </p:cNvSpPr>
          <p:nvPr>
            <p:ph type="body" idx="1"/>
          </p:nvPr>
        </p:nvSpPr>
        <p:spPr/>
        <p:txBody>
          <a:bodyPr/>
          <a:lstStyle/>
          <a:p>
            <a:r>
              <a:rPr lang="en-US" altLang="en-US" dirty="0"/>
              <a:t>Mowing date		% carbohydrate in roots</a:t>
            </a:r>
          </a:p>
          <a:p>
            <a:r>
              <a:rPr lang="en-US" altLang="en-US" dirty="0"/>
              <a:t>--------------------------------------------------------</a:t>
            </a:r>
          </a:p>
          <a:p>
            <a:r>
              <a:rPr lang="en-US" altLang="en-US" dirty="0" err="1"/>
              <a:t>Unmowed</a:t>
            </a:r>
            <a:r>
              <a:rPr lang="en-US" altLang="en-US" dirty="0"/>
              <a:t>					7</a:t>
            </a:r>
          </a:p>
          <a:p>
            <a:r>
              <a:rPr lang="en-US" altLang="en-US" dirty="0"/>
              <a:t>June 1					8.25</a:t>
            </a:r>
          </a:p>
          <a:p>
            <a:r>
              <a:rPr lang="en-US" altLang="en-US" dirty="0"/>
              <a:t>July 1					8.5</a:t>
            </a:r>
          </a:p>
          <a:p>
            <a:r>
              <a:rPr lang="en-US" altLang="en-US" dirty="0"/>
              <a:t>Aug 1					6.7</a:t>
            </a:r>
          </a:p>
          <a:p>
            <a:r>
              <a:rPr lang="en-US" altLang="en-US" dirty="0"/>
              <a:t>Sept 1					4.4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a:extLst>
              <a:ext uri="{FF2B5EF4-FFF2-40B4-BE49-F238E27FC236}">
                <a16:creationId xmlns:a16="http://schemas.microsoft.com/office/drawing/2014/main" id="{0C5B569D-6010-43B6-AD8D-58B09A3DC9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496" y="0"/>
            <a:ext cx="9286992" cy="6936582"/>
          </a:xfrm>
          <a:prstGeom prst="rect">
            <a:avLst/>
          </a:prstGeom>
        </p:spPr>
      </p:pic>
      <p:sp>
        <p:nvSpPr>
          <p:cNvPr id="3" name="Title 2">
            <a:extLst>
              <a:ext uri="{FF2B5EF4-FFF2-40B4-BE49-F238E27FC236}">
                <a16:creationId xmlns:a16="http://schemas.microsoft.com/office/drawing/2014/main" id="{E5B18852-FE92-46AB-9BEF-25A7790B5D85}"/>
              </a:ext>
            </a:extLst>
          </p:cNvPr>
          <p:cNvSpPr>
            <a:spLocks noGrp="1"/>
          </p:cNvSpPr>
          <p:nvPr>
            <p:ph type="title"/>
          </p:nvPr>
        </p:nvSpPr>
        <p:spPr/>
        <p:txBody>
          <a:bodyPr>
            <a:normAutofit/>
          </a:bodyPr>
          <a:lstStyle/>
          <a:p>
            <a:r>
              <a:rPr lang="en-US" sz="7200" b="1" dirty="0"/>
              <a:t>#1 RULE:</a:t>
            </a:r>
          </a:p>
        </p:txBody>
      </p:sp>
      <p:sp>
        <p:nvSpPr>
          <p:cNvPr id="4" name="Content Placeholder 3">
            <a:extLst>
              <a:ext uri="{FF2B5EF4-FFF2-40B4-BE49-F238E27FC236}">
                <a16:creationId xmlns:a16="http://schemas.microsoft.com/office/drawing/2014/main" id="{058C0DEC-BAAE-41E2-8578-85520534B15E}"/>
              </a:ext>
            </a:extLst>
          </p:cNvPr>
          <p:cNvSpPr>
            <a:spLocks noGrp="1"/>
          </p:cNvSpPr>
          <p:nvPr>
            <p:ph idx="1"/>
          </p:nvPr>
        </p:nvSpPr>
        <p:spPr/>
        <p:txBody>
          <a:bodyPr>
            <a:normAutofit/>
          </a:bodyPr>
          <a:lstStyle/>
          <a:p>
            <a:pPr marL="0" indent="0">
              <a:buNone/>
            </a:pPr>
            <a:r>
              <a:rPr lang="en-US" sz="6000" b="1" dirty="0"/>
              <a:t>NEVER OVERGRAZE!</a:t>
            </a:r>
          </a:p>
        </p:txBody>
      </p:sp>
    </p:spTree>
    <p:extLst>
      <p:ext uri="{BB962C8B-B14F-4D97-AF65-F5344CB8AC3E}">
        <p14:creationId xmlns:p14="http://schemas.microsoft.com/office/powerpoint/2010/main" val="89583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EEC1BF8-C437-4026-9430-07BD345FEEF4}"/>
              </a:ext>
            </a:extLst>
          </p:cNvPr>
          <p:cNvSpPr>
            <a:spLocks noGrp="1" noChangeArrowheads="1"/>
          </p:cNvSpPr>
          <p:nvPr>
            <p:ph type="title"/>
          </p:nvPr>
        </p:nvSpPr>
        <p:spPr/>
        <p:txBody>
          <a:bodyPr/>
          <a:lstStyle/>
          <a:p>
            <a:pPr>
              <a:defRPr/>
            </a:pPr>
            <a:r>
              <a:rPr lang="en-US" sz="4000"/>
              <a:t>Timing of clipping on root growth</a:t>
            </a:r>
            <a:br>
              <a:rPr lang="en-US" sz="4000"/>
            </a:br>
            <a:endParaRPr lang="en-US" sz="4000"/>
          </a:p>
        </p:txBody>
      </p:sp>
      <p:sp>
        <p:nvSpPr>
          <p:cNvPr id="17411" name="Rectangle 3">
            <a:extLst>
              <a:ext uri="{FF2B5EF4-FFF2-40B4-BE49-F238E27FC236}">
                <a16:creationId xmlns:a16="http://schemas.microsoft.com/office/drawing/2014/main" id="{7E915407-1C88-4705-B018-D48B0D7A4DDA}"/>
              </a:ext>
            </a:extLst>
          </p:cNvPr>
          <p:cNvSpPr>
            <a:spLocks noGrp="1" noChangeArrowheads="1"/>
          </p:cNvSpPr>
          <p:nvPr>
            <p:ph type="body" idx="1"/>
          </p:nvPr>
        </p:nvSpPr>
        <p:spPr/>
        <p:txBody>
          <a:bodyPr>
            <a:normAutofit lnSpcReduction="10000"/>
          </a:bodyPr>
          <a:lstStyle/>
          <a:p>
            <a:pPr marL="0" indent="0">
              <a:lnSpc>
                <a:spcPct val="90000"/>
              </a:lnSpc>
              <a:buNone/>
            </a:pPr>
            <a:r>
              <a:rPr lang="en-US" altLang="en-US" sz="2800" dirty="0"/>
              <a:t>Species	  		  Date		Days w/o </a:t>
            </a:r>
          </a:p>
          <a:p>
            <a:pPr marL="0" indent="0">
              <a:lnSpc>
                <a:spcPct val="90000"/>
              </a:lnSpc>
              <a:buNone/>
            </a:pPr>
            <a:r>
              <a:rPr lang="en-US" altLang="en-US" sz="2800" dirty="0"/>
              <a:t>                               		  clipped	root growth	</a:t>
            </a:r>
          </a:p>
          <a:p>
            <a:pPr marL="0" indent="0">
              <a:lnSpc>
                <a:spcPct val="90000"/>
              </a:lnSpc>
              <a:buNone/>
            </a:pPr>
            <a:endParaRPr lang="en-US" altLang="en-US" sz="2800" dirty="0"/>
          </a:p>
          <a:p>
            <a:pPr marL="0" indent="0">
              <a:lnSpc>
                <a:spcPct val="90000"/>
              </a:lnSpc>
              <a:buNone/>
            </a:pPr>
            <a:r>
              <a:rPr lang="en-US" altLang="en-US" sz="2800" dirty="0">
                <a:solidFill>
                  <a:schemeClr val="accent6">
                    <a:lumMod val="75000"/>
                  </a:schemeClr>
                </a:solidFill>
              </a:rPr>
              <a:t>Orchard grass (CS)    	Apr 28		0 </a:t>
            </a:r>
          </a:p>
          <a:p>
            <a:pPr marL="0" indent="0">
              <a:lnSpc>
                <a:spcPct val="90000"/>
              </a:lnSpc>
              <a:buNone/>
            </a:pPr>
            <a:r>
              <a:rPr lang="en-US" altLang="en-US" sz="2800" dirty="0">
                <a:solidFill>
                  <a:schemeClr val="accent6">
                    <a:lumMod val="75000"/>
                  </a:schemeClr>
                </a:solidFill>
              </a:rPr>
              <a:t>                                  	May 20          	18</a:t>
            </a:r>
          </a:p>
          <a:p>
            <a:pPr marL="0" indent="0">
              <a:lnSpc>
                <a:spcPct val="90000"/>
              </a:lnSpc>
              <a:buNone/>
            </a:pPr>
            <a:r>
              <a:rPr lang="en-US" altLang="en-US" sz="2800" dirty="0">
                <a:solidFill>
                  <a:schemeClr val="accent6">
                    <a:lumMod val="75000"/>
                  </a:schemeClr>
                </a:solidFill>
              </a:rPr>
              <a:t>                                  	July 7              	7</a:t>
            </a:r>
          </a:p>
          <a:p>
            <a:pPr marL="0" indent="0">
              <a:lnSpc>
                <a:spcPct val="90000"/>
              </a:lnSpc>
              <a:buNone/>
            </a:pPr>
            <a:r>
              <a:rPr lang="en-US" altLang="en-US" sz="2800" dirty="0">
                <a:solidFill>
                  <a:srgbClr val="00B050"/>
                </a:solidFill>
              </a:rPr>
              <a:t>Bermuda grass(WS)   	May 20           	9</a:t>
            </a:r>
          </a:p>
          <a:p>
            <a:pPr marL="0" indent="0">
              <a:lnSpc>
                <a:spcPct val="90000"/>
              </a:lnSpc>
              <a:buNone/>
            </a:pPr>
            <a:r>
              <a:rPr lang="en-US" altLang="en-US" sz="2800" dirty="0">
                <a:solidFill>
                  <a:srgbClr val="00B050"/>
                </a:solidFill>
              </a:rPr>
              <a:t>                                  	June 21          	6</a:t>
            </a:r>
          </a:p>
          <a:p>
            <a:pPr marL="0" indent="0">
              <a:lnSpc>
                <a:spcPct val="90000"/>
              </a:lnSpc>
              <a:buNone/>
            </a:pPr>
            <a:r>
              <a:rPr lang="en-US" altLang="en-US" sz="2800" dirty="0">
                <a:solidFill>
                  <a:srgbClr val="00B050"/>
                </a:solidFill>
              </a:rPr>
              <a:t>                                   </a:t>
            </a:r>
            <a:r>
              <a:rPr lang="en-US" altLang="en-US" dirty="0">
                <a:solidFill>
                  <a:srgbClr val="00B050"/>
                </a:solidFill>
              </a:rPr>
              <a:t>	</a:t>
            </a:r>
            <a:r>
              <a:rPr lang="en-US" altLang="en-US" sz="2800" dirty="0">
                <a:solidFill>
                  <a:srgbClr val="00B050"/>
                </a:solidFill>
              </a:rPr>
              <a:t>Sept 28         		16   </a:t>
            </a:r>
          </a:p>
        </p:txBody>
      </p:sp>
      <p:cxnSp>
        <p:nvCxnSpPr>
          <p:cNvPr id="5" name="Straight Connector 4">
            <a:extLst>
              <a:ext uri="{FF2B5EF4-FFF2-40B4-BE49-F238E27FC236}">
                <a16:creationId xmlns:a16="http://schemas.microsoft.com/office/drawing/2014/main" id="{AFAAC5FC-FA5F-4D97-97C8-402F7182DA37}"/>
              </a:ext>
            </a:extLst>
          </p:cNvPr>
          <p:cNvCxnSpPr>
            <a:cxnSpLocks/>
          </p:cNvCxnSpPr>
          <p:nvPr/>
        </p:nvCxnSpPr>
        <p:spPr>
          <a:xfrm>
            <a:off x="514350" y="2773680"/>
            <a:ext cx="811149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ACCAC5-674E-4A7E-88B0-84E36D5D93A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3999" y="228600"/>
            <a:ext cx="6509309" cy="5791200"/>
          </a:xfrm>
          <a:prstGeom prst="rect">
            <a:avLst/>
          </a:prstGeom>
        </p:spPr>
      </p:pic>
    </p:spTree>
    <p:extLst>
      <p:ext uri="{BB962C8B-B14F-4D97-AF65-F5344CB8AC3E}">
        <p14:creationId xmlns:p14="http://schemas.microsoft.com/office/powerpoint/2010/main" val="115912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2" name="Object 3">
            <a:extLst>
              <a:ext uri="{FF2B5EF4-FFF2-40B4-BE49-F238E27FC236}">
                <a16:creationId xmlns:a16="http://schemas.microsoft.com/office/drawing/2014/main" id="{198E86FD-4FEC-4395-9425-2ED97B8041E0}"/>
              </a:ext>
            </a:extLst>
          </p:cNvPr>
          <p:cNvGraphicFramePr>
            <a:graphicFrameLocks noGrp="1" noChangeAspect="1"/>
          </p:cNvGraphicFramePr>
          <p:nvPr>
            <p:ph idx="1"/>
          </p:nvPr>
        </p:nvGraphicFramePr>
        <p:xfrm>
          <a:off x="-101600" y="-114300"/>
          <a:ext cx="9245600" cy="6934200"/>
        </p:xfrm>
        <a:graphic>
          <a:graphicData uri="http://schemas.openxmlformats.org/presentationml/2006/ole">
            <mc:AlternateContent xmlns:mc="http://schemas.openxmlformats.org/markup-compatibility/2006">
              <mc:Choice xmlns:v="urn:schemas-microsoft-com:vml" Requires="v">
                <p:oleObj spid="_x0000_s12345" name="Photo Editor Photo" r:id="rId3" imgW="3048426" imgH="2285714" progId="MSPhotoEd.3">
                  <p:embed/>
                </p:oleObj>
              </mc:Choice>
              <mc:Fallback>
                <p:oleObj name="Photo Editor Photo" r:id="rId3" imgW="3048426" imgH="2285714" progId="MSPhotoEd.3">
                  <p:embed/>
                  <p:pic>
                    <p:nvPicPr>
                      <p:cNvPr id="46082" name="Object 3">
                        <a:extLst>
                          <a:ext uri="{FF2B5EF4-FFF2-40B4-BE49-F238E27FC236}">
                            <a16:creationId xmlns:a16="http://schemas.microsoft.com/office/drawing/2014/main" id="{198E86FD-4FEC-4395-9425-2ED97B804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14300"/>
                        <a:ext cx="9245600" cy="693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2402" name="Rectangle 2">
            <a:extLst>
              <a:ext uri="{FF2B5EF4-FFF2-40B4-BE49-F238E27FC236}">
                <a16:creationId xmlns:a16="http://schemas.microsoft.com/office/drawing/2014/main" id="{8FEC7DAC-1560-4812-A51B-5905D56BFDE5}"/>
              </a:ext>
            </a:extLst>
          </p:cNvPr>
          <p:cNvSpPr>
            <a:spLocks noGrp="1" noChangeArrowheads="1"/>
          </p:cNvSpPr>
          <p:nvPr>
            <p:ph type="title"/>
          </p:nvPr>
        </p:nvSpPr>
        <p:spPr/>
        <p:txBody>
          <a:bodyPr/>
          <a:lstStyle/>
          <a:p>
            <a:pPr eaLnBrk="1" hangingPunct="1">
              <a:defRPr/>
            </a:pPr>
            <a:r>
              <a:rPr lang="en-US" sz="4000" dirty="0">
                <a:solidFill>
                  <a:srgbClr val="FFFF00"/>
                </a:solidFill>
                <a:highlight>
                  <a:srgbClr val="000000"/>
                </a:highlight>
              </a:rPr>
              <a:t>Fescue in bermudagrass- Apr 9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AFEE0-04E4-400D-83F8-652DA9EBBBB0}"/>
              </a:ext>
            </a:extLst>
          </p:cNvPr>
          <p:cNvSpPr>
            <a:spLocks noGrp="1"/>
          </p:cNvSpPr>
          <p:nvPr>
            <p:ph type="title"/>
          </p:nvPr>
        </p:nvSpPr>
        <p:spPr/>
        <p:txBody>
          <a:bodyPr/>
          <a:lstStyle/>
          <a:p>
            <a:pPr>
              <a:defRPr/>
            </a:pPr>
            <a:endParaRPr lang="en-US" dirty="0"/>
          </a:p>
        </p:txBody>
      </p:sp>
      <p:pic>
        <p:nvPicPr>
          <p:cNvPr id="49155" name="Picture 2" descr="C:\Users\Dale\AppData\Local\Microsoft\Windows\Temporary Internet Files\Content.Outlook\WR7K9MTP\big bluestem FW.jpg">
            <a:extLst>
              <a:ext uri="{FF2B5EF4-FFF2-40B4-BE49-F238E27FC236}">
                <a16:creationId xmlns:a16="http://schemas.microsoft.com/office/drawing/2014/main" id="{6F37CD62-4A95-4433-9CAF-8A2E780E901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8" y="2698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Placeholder 2">
            <a:extLst>
              <a:ext uri="{FF2B5EF4-FFF2-40B4-BE49-F238E27FC236}">
                <a16:creationId xmlns:a16="http://schemas.microsoft.com/office/drawing/2014/main" id="{9E83A291-1F5D-48A1-8EC7-96A9795E79AB}"/>
              </a:ext>
            </a:extLst>
          </p:cNvPr>
          <p:cNvSpPr>
            <a:spLocks noGrp="1"/>
          </p:cNvSpPr>
          <p:nvPr>
            <p:ph type="body" idx="1"/>
          </p:nvPr>
        </p:nvSpPr>
        <p:spPr>
          <a:xfrm>
            <a:off x="455613" y="2045974"/>
            <a:ext cx="4344987" cy="639763"/>
          </a:xfrm>
        </p:spPr>
        <p:txBody>
          <a:bodyPr/>
          <a:lstStyle/>
          <a:p>
            <a:r>
              <a:rPr lang="en-US" altLang="en-US" sz="2800" dirty="0">
                <a:solidFill>
                  <a:srgbClr val="FFFF00"/>
                </a:solidFill>
              </a:rPr>
              <a:t>C3 plants (cool-season)</a:t>
            </a:r>
          </a:p>
        </p:txBody>
      </p:sp>
      <p:sp>
        <p:nvSpPr>
          <p:cNvPr id="49157" name="Content Placeholder 3">
            <a:extLst>
              <a:ext uri="{FF2B5EF4-FFF2-40B4-BE49-F238E27FC236}">
                <a16:creationId xmlns:a16="http://schemas.microsoft.com/office/drawing/2014/main" id="{8A687BEB-0E83-450F-A159-7974AF38686E}"/>
              </a:ext>
            </a:extLst>
          </p:cNvPr>
          <p:cNvSpPr>
            <a:spLocks noGrp="1"/>
          </p:cNvSpPr>
          <p:nvPr>
            <p:ph sz="half" idx="2"/>
          </p:nvPr>
        </p:nvSpPr>
        <p:spPr>
          <a:xfrm>
            <a:off x="457200" y="2743200"/>
            <a:ext cx="4040188" cy="4038600"/>
          </a:xfrm>
        </p:spPr>
        <p:txBody>
          <a:bodyPr/>
          <a:lstStyle/>
          <a:p>
            <a:r>
              <a:rPr lang="en-US" altLang="en-US" sz="2400" dirty="0">
                <a:solidFill>
                  <a:srgbClr val="FFFF00"/>
                </a:solidFill>
              </a:rPr>
              <a:t>Less water efficient</a:t>
            </a:r>
          </a:p>
          <a:p>
            <a:r>
              <a:rPr lang="en-US" altLang="en-US" sz="2400" dirty="0">
                <a:solidFill>
                  <a:srgbClr val="FFFF00"/>
                </a:solidFill>
              </a:rPr>
              <a:t>Less nitrogen efficient</a:t>
            </a:r>
          </a:p>
          <a:p>
            <a:r>
              <a:rPr lang="en-US" altLang="en-US" sz="2400" dirty="0">
                <a:solidFill>
                  <a:srgbClr val="FFFF00"/>
                </a:solidFill>
              </a:rPr>
              <a:t>More cold tolerant</a:t>
            </a:r>
          </a:p>
          <a:p>
            <a:r>
              <a:rPr lang="en-US" altLang="en-US" sz="2400" dirty="0">
                <a:solidFill>
                  <a:srgbClr val="FFFF00"/>
                </a:solidFill>
              </a:rPr>
              <a:t>Better forage quality</a:t>
            </a:r>
          </a:p>
          <a:p>
            <a:r>
              <a:rPr lang="en-US" altLang="en-US" sz="2400" dirty="0">
                <a:solidFill>
                  <a:srgbClr val="FFFF00"/>
                </a:solidFill>
              </a:rPr>
              <a:t>Grow in spring and fall  </a:t>
            </a:r>
          </a:p>
          <a:p>
            <a:endParaRPr lang="en-US" altLang="en-US" dirty="0"/>
          </a:p>
        </p:txBody>
      </p:sp>
      <p:sp>
        <p:nvSpPr>
          <p:cNvPr id="49158" name="Text Placeholder 4">
            <a:extLst>
              <a:ext uri="{FF2B5EF4-FFF2-40B4-BE49-F238E27FC236}">
                <a16:creationId xmlns:a16="http://schemas.microsoft.com/office/drawing/2014/main" id="{D8A62328-0A9B-443C-8248-5F21057FDB5C}"/>
              </a:ext>
            </a:extLst>
          </p:cNvPr>
          <p:cNvSpPr>
            <a:spLocks noGrp="1"/>
          </p:cNvSpPr>
          <p:nvPr>
            <p:ph type="body" sz="quarter" idx="3"/>
          </p:nvPr>
        </p:nvSpPr>
        <p:spPr>
          <a:xfrm>
            <a:off x="4800600" y="1981200"/>
            <a:ext cx="4041775" cy="639763"/>
          </a:xfrm>
        </p:spPr>
        <p:txBody>
          <a:bodyPr/>
          <a:lstStyle/>
          <a:p>
            <a:r>
              <a:rPr lang="en-US" altLang="en-US" sz="2800">
                <a:solidFill>
                  <a:srgbClr val="FFFF00"/>
                </a:solidFill>
              </a:rPr>
              <a:t>C4 (warm-season)</a:t>
            </a:r>
          </a:p>
        </p:txBody>
      </p:sp>
      <p:sp>
        <p:nvSpPr>
          <p:cNvPr id="49159" name="Content Placeholder 5">
            <a:extLst>
              <a:ext uri="{FF2B5EF4-FFF2-40B4-BE49-F238E27FC236}">
                <a16:creationId xmlns:a16="http://schemas.microsoft.com/office/drawing/2014/main" id="{C7F511A9-A69A-4F14-AAB3-E9450D7E7A60}"/>
              </a:ext>
            </a:extLst>
          </p:cNvPr>
          <p:cNvSpPr>
            <a:spLocks noGrp="1"/>
          </p:cNvSpPr>
          <p:nvPr>
            <p:ph sz="quarter" idx="4"/>
          </p:nvPr>
        </p:nvSpPr>
        <p:spPr>
          <a:xfrm>
            <a:off x="4800599" y="2809875"/>
            <a:ext cx="4041775" cy="3886200"/>
          </a:xfrm>
        </p:spPr>
        <p:txBody>
          <a:bodyPr/>
          <a:lstStyle/>
          <a:p>
            <a:r>
              <a:rPr lang="en-US" altLang="en-US" sz="2400" dirty="0">
                <a:solidFill>
                  <a:srgbClr val="FFFF00"/>
                </a:solidFill>
              </a:rPr>
              <a:t>More water efficient</a:t>
            </a:r>
          </a:p>
          <a:p>
            <a:r>
              <a:rPr lang="en-US" altLang="en-US" sz="2400" dirty="0">
                <a:solidFill>
                  <a:srgbClr val="FFFF00"/>
                </a:solidFill>
              </a:rPr>
              <a:t>More nitrogen efficient</a:t>
            </a:r>
          </a:p>
          <a:p>
            <a:r>
              <a:rPr lang="en-US" altLang="en-US" sz="2400" dirty="0">
                <a:solidFill>
                  <a:srgbClr val="FFFF00"/>
                </a:solidFill>
              </a:rPr>
              <a:t>More heat tolerant</a:t>
            </a:r>
          </a:p>
          <a:p>
            <a:r>
              <a:rPr lang="en-US" altLang="en-US" sz="2400" dirty="0">
                <a:solidFill>
                  <a:srgbClr val="FFFF00"/>
                </a:solidFill>
              </a:rPr>
              <a:t>Poorer forage quality</a:t>
            </a:r>
          </a:p>
          <a:p>
            <a:r>
              <a:rPr lang="en-US" altLang="en-US" sz="2400" dirty="0">
                <a:solidFill>
                  <a:srgbClr val="FFFF00"/>
                </a:solidFill>
              </a:rPr>
              <a:t>Grow in summer </a:t>
            </a:r>
          </a:p>
          <a:p>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CB2B56-0781-4A5B-95D4-BB21D70CE214}"/>
              </a:ext>
            </a:extLst>
          </p:cNvPr>
          <p:cNvSpPr>
            <a:spLocks noGrp="1"/>
          </p:cNvSpPr>
          <p:nvPr>
            <p:ph type="title"/>
          </p:nvPr>
        </p:nvSpPr>
        <p:spPr>
          <a:xfrm>
            <a:off x="457200" y="152400"/>
            <a:ext cx="8229600" cy="1143000"/>
          </a:xfrm>
        </p:spPr>
        <p:txBody>
          <a:bodyPr/>
          <a:lstStyle/>
          <a:p>
            <a:pPr>
              <a:defRPr/>
            </a:pPr>
            <a:r>
              <a:rPr lang="en-US" sz="3600" dirty="0"/>
              <a:t>Cool-season </a:t>
            </a:r>
            <a:r>
              <a:rPr lang="en-US" sz="3600" dirty="0" err="1"/>
              <a:t>vs</a:t>
            </a:r>
            <a:r>
              <a:rPr lang="en-US" sz="3600" dirty="0"/>
              <a:t> warm-season grasses</a:t>
            </a:r>
          </a:p>
        </p:txBody>
      </p:sp>
      <p:sp>
        <p:nvSpPr>
          <p:cNvPr id="48131" name="Text Placeholder 4">
            <a:extLst>
              <a:ext uri="{FF2B5EF4-FFF2-40B4-BE49-F238E27FC236}">
                <a16:creationId xmlns:a16="http://schemas.microsoft.com/office/drawing/2014/main" id="{2FDF9E1B-D471-45A2-A721-EA78132231D6}"/>
              </a:ext>
            </a:extLst>
          </p:cNvPr>
          <p:cNvSpPr>
            <a:spLocks noGrp="1"/>
          </p:cNvSpPr>
          <p:nvPr>
            <p:ph type="body" idx="1"/>
          </p:nvPr>
        </p:nvSpPr>
        <p:spPr>
          <a:xfrm>
            <a:off x="1021080" y="1143000"/>
            <a:ext cx="3476308" cy="609600"/>
          </a:xfrm>
        </p:spPr>
        <p:txBody>
          <a:bodyPr/>
          <a:lstStyle/>
          <a:p>
            <a:r>
              <a:rPr lang="en-US" altLang="en-US" dirty="0"/>
              <a:t>Cool-season</a:t>
            </a:r>
          </a:p>
        </p:txBody>
      </p:sp>
      <p:sp>
        <p:nvSpPr>
          <p:cNvPr id="48132" name="Content Placeholder 5">
            <a:extLst>
              <a:ext uri="{FF2B5EF4-FFF2-40B4-BE49-F238E27FC236}">
                <a16:creationId xmlns:a16="http://schemas.microsoft.com/office/drawing/2014/main" id="{7F8C97A9-CBA5-4815-B20A-9747CD004BD1}"/>
              </a:ext>
            </a:extLst>
          </p:cNvPr>
          <p:cNvSpPr>
            <a:spLocks noGrp="1"/>
          </p:cNvSpPr>
          <p:nvPr>
            <p:ph sz="half" idx="2"/>
          </p:nvPr>
        </p:nvSpPr>
        <p:spPr>
          <a:xfrm>
            <a:off x="1021080" y="1828800"/>
            <a:ext cx="3476308" cy="4297363"/>
          </a:xfrm>
        </p:spPr>
        <p:txBody>
          <a:bodyPr>
            <a:normAutofit fontScale="77500" lnSpcReduction="20000"/>
          </a:bodyPr>
          <a:lstStyle/>
          <a:p>
            <a:r>
              <a:rPr lang="en-US" altLang="en-US" dirty="0"/>
              <a:t>Fescues</a:t>
            </a:r>
          </a:p>
          <a:p>
            <a:r>
              <a:rPr lang="en-US" altLang="en-US" dirty="0"/>
              <a:t>Bromes</a:t>
            </a:r>
          </a:p>
          <a:p>
            <a:r>
              <a:rPr lang="en-US" altLang="en-US" dirty="0" err="1"/>
              <a:t>Orchardgrass</a:t>
            </a:r>
            <a:endParaRPr lang="en-US" altLang="en-US" dirty="0"/>
          </a:p>
          <a:p>
            <a:r>
              <a:rPr lang="en-US" altLang="en-US" dirty="0"/>
              <a:t>Reed </a:t>
            </a:r>
            <a:r>
              <a:rPr lang="en-US" altLang="en-US" dirty="0" err="1"/>
              <a:t>canarygrass</a:t>
            </a:r>
            <a:endParaRPr lang="en-US" altLang="en-US" dirty="0"/>
          </a:p>
          <a:p>
            <a:r>
              <a:rPr lang="en-US" altLang="en-US" dirty="0"/>
              <a:t>Wheat</a:t>
            </a:r>
          </a:p>
          <a:p>
            <a:r>
              <a:rPr lang="en-US" altLang="en-US" dirty="0"/>
              <a:t>Rye</a:t>
            </a:r>
          </a:p>
          <a:p>
            <a:r>
              <a:rPr lang="en-US" altLang="en-US" dirty="0"/>
              <a:t>Matua</a:t>
            </a:r>
          </a:p>
          <a:p>
            <a:r>
              <a:rPr lang="en-US" altLang="en-US" dirty="0"/>
              <a:t>Bluegrass</a:t>
            </a:r>
          </a:p>
          <a:p>
            <a:r>
              <a:rPr lang="en-US" altLang="en-US" dirty="0"/>
              <a:t>Wheatgrass</a:t>
            </a:r>
          </a:p>
        </p:txBody>
      </p:sp>
      <p:sp>
        <p:nvSpPr>
          <p:cNvPr id="48133" name="Text Placeholder 6">
            <a:extLst>
              <a:ext uri="{FF2B5EF4-FFF2-40B4-BE49-F238E27FC236}">
                <a16:creationId xmlns:a16="http://schemas.microsoft.com/office/drawing/2014/main" id="{ED44A8BE-7CE6-4DFA-A561-1428BD74885D}"/>
              </a:ext>
            </a:extLst>
          </p:cNvPr>
          <p:cNvSpPr>
            <a:spLocks noGrp="1"/>
          </p:cNvSpPr>
          <p:nvPr>
            <p:ph type="body" sz="quarter" idx="3"/>
          </p:nvPr>
        </p:nvSpPr>
        <p:spPr>
          <a:xfrm>
            <a:off x="5210492" y="1143000"/>
            <a:ext cx="3476308" cy="609600"/>
          </a:xfrm>
        </p:spPr>
        <p:txBody>
          <a:bodyPr/>
          <a:lstStyle/>
          <a:p>
            <a:r>
              <a:rPr lang="en-US" altLang="en-US" dirty="0"/>
              <a:t>Warm-season</a:t>
            </a:r>
          </a:p>
        </p:txBody>
      </p:sp>
      <p:sp>
        <p:nvSpPr>
          <p:cNvPr id="48134" name="Content Placeholder 7">
            <a:extLst>
              <a:ext uri="{FF2B5EF4-FFF2-40B4-BE49-F238E27FC236}">
                <a16:creationId xmlns:a16="http://schemas.microsoft.com/office/drawing/2014/main" id="{6887C334-9C69-4D31-8B3A-C490B6C9927B}"/>
              </a:ext>
            </a:extLst>
          </p:cNvPr>
          <p:cNvSpPr>
            <a:spLocks noGrp="1"/>
          </p:cNvSpPr>
          <p:nvPr>
            <p:ph sz="quarter" idx="4"/>
          </p:nvPr>
        </p:nvSpPr>
        <p:spPr>
          <a:xfrm>
            <a:off x="5210492" y="1752600"/>
            <a:ext cx="3476308" cy="4191000"/>
          </a:xfrm>
        </p:spPr>
        <p:txBody>
          <a:bodyPr>
            <a:normAutofit fontScale="77500" lnSpcReduction="20000"/>
          </a:bodyPr>
          <a:lstStyle/>
          <a:p>
            <a:r>
              <a:rPr lang="en-US" altLang="en-US" dirty="0"/>
              <a:t>Bermudagrass</a:t>
            </a:r>
          </a:p>
          <a:p>
            <a:r>
              <a:rPr lang="en-US" altLang="en-US" dirty="0"/>
              <a:t>Bahia</a:t>
            </a:r>
          </a:p>
          <a:p>
            <a:r>
              <a:rPr lang="en-US" altLang="en-US" dirty="0"/>
              <a:t>Switchgrass</a:t>
            </a:r>
          </a:p>
          <a:p>
            <a:r>
              <a:rPr lang="en-US" altLang="en-US" dirty="0" err="1"/>
              <a:t>Buffalograss</a:t>
            </a:r>
            <a:endParaRPr lang="en-US" altLang="en-US" dirty="0"/>
          </a:p>
          <a:p>
            <a:r>
              <a:rPr lang="en-US" altLang="en-US" dirty="0"/>
              <a:t>Eastern </a:t>
            </a:r>
            <a:r>
              <a:rPr lang="en-US" altLang="en-US" dirty="0" err="1"/>
              <a:t>gamagrass</a:t>
            </a:r>
            <a:endParaRPr lang="en-US" altLang="en-US" dirty="0"/>
          </a:p>
          <a:p>
            <a:r>
              <a:rPr lang="en-US" altLang="en-US" dirty="0" err="1"/>
              <a:t>Gramas</a:t>
            </a:r>
            <a:endParaRPr lang="en-US" altLang="en-US" dirty="0"/>
          </a:p>
          <a:p>
            <a:r>
              <a:rPr lang="en-US" altLang="en-US" dirty="0"/>
              <a:t>Indiangrass</a:t>
            </a:r>
          </a:p>
          <a:p>
            <a:r>
              <a:rPr lang="en-US" altLang="en-US" dirty="0"/>
              <a:t>Bluestems</a:t>
            </a:r>
          </a:p>
          <a:p>
            <a:r>
              <a:rPr lang="en-US" altLang="en-US" dirty="0"/>
              <a:t>Crabgrass</a:t>
            </a:r>
          </a:p>
          <a:p>
            <a:r>
              <a:rPr lang="en-US" altLang="en-US" dirty="0"/>
              <a:t>Corn</a:t>
            </a:r>
          </a:p>
          <a:p>
            <a:r>
              <a:rPr lang="en-US" altLang="en-US" dirty="0"/>
              <a:t>Sorghum</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DC7D-4DE9-44BE-8842-0C7DF647768C}"/>
              </a:ext>
            </a:extLst>
          </p:cNvPr>
          <p:cNvSpPr>
            <a:spLocks noGrp="1"/>
          </p:cNvSpPr>
          <p:nvPr>
            <p:ph type="title"/>
          </p:nvPr>
        </p:nvSpPr>
        <p:spPr/>
        <p:txBody>
          <a:bodyPr/>
          <a:lstStyle/>
          <a:p>
            <a:r>
              <a:rPr lang="en-US" b="1" dirty="0"/>
              <a:t>Seasonal suitability grazing</a:t>
            </a:r>
          </a:p>
        </p:txBody>
      </p:sp>
      <p:sp>
        <p:nvSpPr>
          <p:cNvPr id="4" name="Text Placeholder 3">
            <a:extLst>
              <a:ext uri="{FF2B5EF4-FFF2-40B4-BE49-F238E27FC236}">
                <a16:creationId xmlns:a16="http://schemas.microsoft.com/office/drawing/2014/main" id="{D21DEAFB-3BA7-49E6-B775-4E15C62EE341}"/>
              </a:ext>
            </a:extLst>
          </p:cNvPr>
          <p:cNvSpPr>
            <a:spLocks noGrp="1"/>
          </p:cNvSpPr>
          <p:nvPr>
            <p:ph type="body" idx="1"/>
          </p:nvPr>
        </p:nvSpPr>
        <p:spPr/>
        <p:txBody>
          <a:bodyPr/>
          <a:lstStyle/>
          <a:p>
            <a:r>
              <a:rPr lang="en-US" dirty="0"/>
              <a:t>Graze cool-season grasses in spring and fall</a:t>
            </a:r>
          </a:p>
        </p:txBody>
      </p:sp>
      <p:sp>
        <p:nvSpPr>
          <p:cNvPr id="5" name="Content Placeholder 4">
            <a:extLst>
              <a:ext uri="{FF2B5EF4-FFF2-40B4-BE49-F238E27FC236}">
                <a16:creationId xmlns:a16="http://schemas.microsoft.com/office/drawing/2014/main" id="{91116B46-47C5-4AAE-83CE-32A532F581D6}"/>
              </a:ext>
            </a:extLst>
          </p:cNvPr>
          <p:cNvSpPr>
            <a:spLocks noGrp="1"/>
          </p:cNvSpPr>
          <p:nvPr>
            <p:ph sz="half" idx="2"/>
          </p:nvPr>
        </p:nvSpPr>
        <p:spPr/>
        <p:txBody>
          <a:bodyPr/>
          <a:lstStyle/>
          <a:p>
            <a:endParaRPr lang="en-US" dirty="0"/>
          </a:p>
        </p:txBody>
      </p:sp>
      <p:sp>
        <p:nvSpPr>
          <p:cNvPr id="6" name="Text Placeholder 5">
            <a:extLst>
              <a:ext uri="{FF2B5EF4-FFF2-40B4-BE49-F238E27FC236}">
                <a16:creationId xmlns:a16="http://schemas.microsoft.com/office/drawing/2014/main" id="{CDE3C1FD-5701-4CD3-B84A-1E9DC68DD262}"/>
              </a:ext>
            </a:extLst>
          </p:cNvPr>
          <p:cNvSpPr>
            <a:spLocks noGrp="1"/>
          </p:cNvSpPr>
          <p:nvPr>
            <p:ph type="body" sz="quarter" idx="3"/>
          </p:nvPr>
        </p:nvSpPr>
        <p:spPr/>
        <p:txBody>
          <a:bodyPr/>
          <a:lstStyle/>
          <a:p>
            <a:r>
              <a:rPr lang="en-US" dirty="0"/>
              <a:t>Graze warm-season grasses in summer</a:t>
            </a:r>
          </a:p>
        </p:txBody>
      </p:sp>
      <p:sp>
        <p:nvSpPr>
          <p:cNvPr id="7" name="Content Placeholder 6">
            <a:extLst>
              <a:ext uri="{FF2B5EF4-FFF2-40B4-BE49-F238E27FC236}">
                <a16:creationId xmlns:a16="http://schemas.microsoft.com/office/drawing/2014/main" id="{49F78FE6-0111-4545-9F99-C75B0AC9BC93}"/>
              </a:ext>
            </a:extLst>
          </p:cNvPr>
          <p:cNvSpPr>
            <a:spLocks noGrp="1"/>
          </p:cNvSpPr>
          <p:nvPr>
            <p:ph sz="quarter" idx="4"/>
          </p:nvPr>
        </p:nvSpPr>
        <p:spPr/>
        <p:txBody>
          <a:bodyPr/>
          <a:lstStyle/>
          <a:p>
            <a:endParaRPr lang="en-US" dirty="0"/>
          </a:p>
        </p:txBody>
      </p:sp>
      <p:pic>
        <p:nvPicPr>
          <p:cNvPr id="7170" name="Picture 2" descr="https://forages.oregonstate.edu/sites/forages.oregonstate.edu/files/tallfescuemonograph/Figure-2-6.jpg">
            <a:extLst>
              <a:ext uri="{FF2B5EF4-FFF2-40B4-BE49-F238E27FC236}">
                <a16:creationId xmlns:a16="http://schemas.microsoft.com/office/drawing/2014/main" id="{C9241E70-EA0B-4F3B-8901-10BEE48B617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7356" y="2455335"/>
            <a:ext cx="3868340" cy="37343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sunset02.com/sites/default/files/image/2016/09/main/bermuda-grass.jpg">
            <a:extLst>
              <a:ext uri="{FF2B5EF4-FFF2-40B4-BE49-F238E27FC236}">
                <a16:creationId xmlns:a16="http://schemas.microsoft.com/office/drawing/2014/main" id="{AA35D24B-93E6-4982-A04C-63926B3E716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645819" y="2515137"/>
            <a:ext cx="3887391" cy="3674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9254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295400"/>
            <a:ext cx="85344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0" y="0"/>
            <a:ext cx="9144000" cy="990600"/>
          </a:xfrm>
          <a:prstGeom prst="rect">
            <a:avLst/>
          </a:prstGeom>
          <a:noFill/>
          <a:ln w="9525">
            <a:noFill/>
            <a:miter lim="800000"/>
            <a:headEnd/>
            <a:tailEnd/>
          </a:ln>
          <a:effectLst/>
        </p:spPr>
        <p:txBody>
          <a:bodyPr anchor="ctr"/>
          <a:lstStyle/>
          <a:p>
            <a:pPr algn="ctr" eaLnBrk="1" hangingPunct="1">
              <a:defRPr/>
            </a:pPr>
            <a:r>
              <a:rPr lang="en-US" sz="4400" dirty="0">
                <a:solidFill>
                  <a:srgbClr val="FFFFCC"/>
                </a:solidFill>
                <a:effectLst>
                  <a:outerShdw blurRad="38100" dist="38100" dir="2700000" algn="tl">
                    <a:srgbClr val="000000"/>
                  </a:outerShdw>
                </a:effectLst>
              </a:rPr>
              <a:t>Infiltration</a:t>
            </a:r>
          </a:p>
        </p:txBody>
      </p:sp>
    </p:spTree>
    <p:extLst>
      <p:ext uri="{BB962C8B-B14F-4D97-AF65-F5344CB8AC3E}">
        <p14:creationId xmlns:p14="http://schemas.microsoft.com/office/powerpoint/2010/main" val="3210709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inchsnatural.com/wp-content/uploads/2017/12/soil-testing.jpg">
            <a:extLst>
              <a:ext uri="{FF2B5EF4-FFF2-40B4-BE49-F238E27FC236}">
                <a16:creationId xmlns:a16="http://schemas.microsoft.com/office/drawing/2014/main" id="{564EB90F-8099-4BA5-B96B-772D160DF2A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F54FC0E-329D-4BB2-BAA6-FE9EB2E34814}"/>
              </a:ext>
            </a:extLst>
          </p:cNvPr>
          <p:cNvSpPr txBox="1"/>
          <p:nvPr/>
        </p:nvSpPr>
        <p:spPr>
          <a:xfrm>
            <a:off x="304800" y="5349240"/>
            <a:ext cx="4541520" cy="584775"/>
          </a:xfrm>
          <a:prstGeom prst="rect">
            <a:avLst/>
          </a:prstGeom>
          <a:noFill/>
        </p:spPr>
        <p:txBody>
          <a:bodyPr wrap="square" rtlCol="0">
            <a:spAutoFit/>
          </a:bodyPr>
          <a:lstStyle/>
          <a:p>
            <a:r>
              <a:rPr lang="en-US" sz="3200" b="1" dirty="0">
                <a:solidFill>
                  <a:schemeClr val="bg1"/>
                </a:solidFill>
              </a:rPr>
              <a:t>Soil Sampling </a:t>
            </a:r>
          </a:p>
        </p:txBody>
      </p:sp>
    </p:spTree>
    <p:extLst>
      <p:ext uri="{BB962C8B-B14F-4D97-AF65-F5344CB8AC3E}">
        <p14:creationId xmlns:p14="http://schemas.microsoft.com/office/powerpoint/2010/main" val="2950674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1181-6702-48BA-8F92-168221AA06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7751590-3D58-4AE4-90CB-2AC7872F9E8D}"/>
              </a:ext>
            </a:extLst>
          </p:cNvPr>
          <p:cNvSpPr>
            <a:spLocks noGrp="1"/>
          </p:cNvSpPr>
          <p:nvPr>
            <p:ph idx="1"/>
          </p:nvPr>
        </p:nvSpPr>
        <p:spPr/>
        <p:txBody>
          <a:bodyPr/>
          <a:lstStyle/>
          <a:p>
            <a:endParaRPr lang="en-US"/>
          </a:p>
        </p:txBody>
      </p:sp>
      <p:pic>
        <p:nvPicPr>
          <p:cNvPr id="16386" name="Picture 2" descr="https://i.ytimg.com/vi/Oc3280l6rj8/maxresdefault.jpg">
            <a:extLst>
              <a:ext uri="{FF2B5EF4-FFF2-40B4-BE49-F238E27FC236}">
                <a16:creationId xmlns:a16="http://schemas.microsoft.com/office/drawing/2014/main" id="{E2AB1CE3-085B-41D8-8D16-7657BDA2A2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23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a:xfrm>
            <a:off x="762000" y="0"/>
            <a:ext cx="7772400" cy="1143000"/>
          </a:xfrm>
        </p:spPr>
        <p:txBody>
          <a:bodyPr/>
          <a:lstStyle/>
          <a:p>
            <a:pPr algn="ctr"/>
            <a:r>
              <a:rPr lang="en-US" altLang="en-US" sz="2800" dirty="0"/>
              <a:t>Cool-season grasses NEED additional N to perform</a:t>
            </a:r>
            <a:br>
              <a:rPr lang="en-US" altLang="en-US" sz="2800" dirty="0"/>
            </a:br>
            <a:r>
              <a:rPr lang="en-US" altLang="en-US" sz="2800" dirty="0"/>
              <a:t>L to R: 0, 100, 200, 300 </a:t>
            </a:r>
            <a:r>
              <a:rPr lang="en-US" altLang="en-US" sz="2800" dirty="0" err="1"/>
              <a:t>lb</a:t>
            </a:r>
            <a:r>
              <a:rPr lang="en-US" altLang="en-US" sz="2800" dirty="0"/>
              <a:t> N/acre</a:t>
            </a:r>
          </a:p>
        </p:txBody>
      </p:sp>
      <p:pic>
        <p:nvPicPr>
          <p:cNvPr id="222211" name="Picture 3" descr="msufday8"/>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a:xfrm>
            <a:off x="-1" y="0"/>
            <a:ext cx="9144001" cy="685800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22647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50E41-41D8-4DD6-A12C-73608C3CC06D}"/>
              </a:ext>
            </a:extLst>
          </p:cNvPr>
          <p:cNvSpPr>
            <a:spLocks noGrp="1"/>
          </p:cNvSpPr>
          <p:nvPr>
            <p:ph type="title"/>
          </p:nvPr>
        </p:nvSpPr>
        <p:spPr/>
        <p:txBody>
          <a:bodyPr/>
          <a:lstStyle/>
          <a:p>
            <a:r>
              <a:rPr lang="en-US" dirty="0"/>
              <a:t>Most common problem with horse pastures</a:t>
            </a:r>
          </a:p>
        </p:txBody>
      </p:sp>
      <p:sp>
        <p:nvSpPr>
          <p:cNvPr id="3" name="Content Placeholder 2">
            <a:extLst>
              <a:ext uri="{FF2B5EF4-FFF2-40B4-BE49-F238E27FC236}">
                <a16:creationId xmlns:a16="http://schemas.microsoft.com/office/drawing/2014/main" id="{D0444792-FDBF-4D82-A342-437B4D3A22CE}"/>
              </a:ext>
            </a:extLst>
          </p:cNvPr>
          <p:cNvSpPr>
            <a:spLocks noGrp="1"/>
          </p:cNvSpPr>
          <p:nvPr>
            <p:ph idx="1"/>
          </p:nvPr>
        </p:nvSpPr>
        <p:spPr/>
        <p:txBody>
          <a:bodyPr/>
          <a:lstStyle/>
          <a:p>
            <a:r>
              <a:rPr lang="en-US" dirty="0"/>
              <a:t>Too many horses for too few acres!</a:t>
            </a:r>
          </a:p>
        </p:txBody>
      </p:sp>
      <p:pic>
        <p:nvPicPr>
          <p:cNvPr id="13314" name="Picture 2" descr="https://horsej-intellectsolutio.netdna-ssl.com/cdn/farfuture/_btp8SbeTBKRHJdY4JnimOXmxIrlcbHJT76kffOEBDo/mtime:1471031235/files/horses_new_barn_maiden_newton_-_geograph.org.uk_-_908388-andrew_smith.jpg">
            <a:extLst>
              <a:ext uri="{FF2B5EF4-FFF2-40B4-BE49-F238E27FC236}">
                <a16:creationId xmlns:a16="http://schemas.microsoft.com/office/drawing/2014/main" id="{A7EDC89C-9A18-4251-BEDB-38DF16A3D0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16268"/>
            <a:ext cx="9108375" cy="6841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767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academic.reed.edu/biology/nitrogen/images/part1/bigFL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4095"/>
            <a:ext cx="9144000" cy="7612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295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opimedia.azureedge.net/-/media/Images/MEN/Editorial/Blogs/Organic-Gardening/Measure-Garden-Soil-Compaction-With-a-Carrot-Test/compaction.jpg?h=297&amp;w=500&amp;la=en&amp;hash=53BB2B832BFC2B11DF3D2207016F6252790FE151">
            <a:extLst>
              <a:ext uri="{FF2B5EF4-FFF2-40B4-BE49-F238E27FC236}">
                <a16:creationId xmlns:a16="http://schemas.microsoft.com/office/drawing/2014/main" id="{D502E327-13A8-4A1D-BF86-E3BC4628CF9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292" y="0"/>
            <a:ext cx="909570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9961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standing on top of a dirt field&#10;&#10;Description automatically generated">
            <a:extLst>
              <a:ext uri="{FF2B5EF4-FFF2-40B4-BE49-F238E27FC236}">
                <a16:creationId xmlns:a16="http://schemas.microsoft.com/office/drawing/2014/main" id="{BD6A1368-A586-453F-854B-71328CF4953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205004" cy="6858000"/>
          </a:xfrm>
          <a:prstGeom prst="rect">
            <a:avLst/>
          </a:prstGeom>
        </p:spPr>
      </p:pic>
      <p:sp>
        <p:nvSpPr>
          <p:cNvPr id="2" name="TextBox 1">
            <a:extLst>
              <a:ext uri="{FF2B5EF4-FFF2-40B4-BE49-F238E27FC236}">
                <a16:creationId xmlns:a16="http://schemas.microsoft.com/office/drawing/2014/main" id="{A6F30C5C-8113-4EA2-A98C-D91830E2049E}"/>
              </a:ext>
            </a:extLst>
          </p:cNvPr>
          <p:cNvSpPr txBox="1"/>
          <p:nvPr/>
        </p:nvSpPr>
        <p:spPr>
          <a:xfrm>
            <a:off x="182880" y="5928360"/>
            <a:ext cx="7452360" cy="830997"/>
          </a:xfrm>
          <a:prstGeom prst="rect">
            <a:avLst/>
          </a:prstGeom>
          <a:solidFill>
            <a:schemeClr val="bg1">
              <a:alpha val="38000"/>
            </a:schemeClr>
          </a:solidFill>
        </p:spPr>
        <p:txBody>
          <a:bodyPr wrap="square" rtlCol="0">
            <a:spAutoFit/>
          </a:bodyPr>
          <a:lstStyle/>
          <a:p>
            <a:r>
              <a:rPr lang="en-US" sz="2400" b="1" dirty="0"/>
              <a:t>Un-rolling hay bales when feeding allows the feeding location to change.</a:t>
            </a:r>
          </a:p>
        </p:txBody>
      </p:sp>
    </p:spTree>
    <p:extLst>
      <p:ext uri="{BB962C8B-B14F-4D97-AF65-F5344CB8AC3E}">
        <p14:creationId xmlns:p14="http://schemas.microsoft.com/office/powerpoint/2010/main" val="1773402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ry grass field&#10;&#10;Description automatically generated">
            <a:extLst>
              <a:ext uri="{FF2B5EF4-FFF2-40B4-BE49-F238E27FC236}">
                <a16:creationId xmlns:a16="http://schemas.microsoft.com/office/drawing/2014/main" id="{1C066B59-9F4B-4941-B034-CA03E4C32FE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a:extLst>
              <a:ext uri="{FF2B5EF4-FFF2-40B4-BE49-F238E27FC236}">
                <a16:creationId xmlns:a16="http://schemas.microsoft.com/office/drawing/2014/main" id="{F3E2362F-1717-418D-96EC-101BDEA7F5DF}"/>
              </a:ext>
            </a:extLst>
          </p:cNvPr>
          <p:cNvSpPr txBox="1"/>
          <p:nvPr/>
        </p:nvSpPr>
        <p:spPr>
          <a:xfrm>
            <a:off x="624840" y="5547360"/>
            <a:ext cx="4450080" cy="954107"/>
          </a:xfrm>
          <a:prstGeom prst="rect">
            <a:avLst/>
          </a:prstGeom>
          <a:solidFill>
            <a:schemeClr val="bg1">
              <a:alpha val="42000"/>
            </a:schemeClr>
          </a:solidFill>
        </p:spPr>
        <p:txBody>
          <a:bodyPr wrap="square" rtlCol="0">
            <a:spAutoFit/>
          </a:bodyPr>
          <a:lstStyle/>
          <a:p>
            <a:r>
              <a:rPr lang="en-US" sz="2800" b="1" dirty="0"/>
              <a:t>Residue remaining from the unrolled hay bale</a:t>
            </a:r>
          </a:p>
        </p:txBody>
      </p:sp>
    </p:spTree>
    <p:extLst>
      <p:ext uri="{BB962C8B-B14F-4D97-AF65-F5344CB8AC3E}">
        <p14:creationId xmlns:p14="http://schemas.microsoft.com/office/powerpoint/2010/main" val="21201432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eld of tall grass&#10;&#10;Description automatically generated">
            <a:extLst>
              <a:ext uri="{FF2B5EF4-FFF2-40B4-BE49-F238E27FC236}">
                <a16:creationId xmlns:a16="http://schemas.microsoft.com/office/drawing/2014/main" id="{AC52523A-A285-4AF5-AC5E-0AD65895481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 y="0"/>
            <a:ext cx="9144000" cy="6858000"/>
          </a:xfrm>
          <a:prstGeom prst="rect">
            <a:avLst/>
          </a:prstGeom>
        </p:spPr>
      </p:pic>
      <p:sp>
        <p:nvSpPr>
          <p:cNvPr id="2" name="TextBox 1">
            <a:extLst>
              <a:ext uri="{FF2B5EF4-FFF2-40B4-BE49-F238E27FC236}">
                <a16:creationId xmlns:a16="http://schemas.microsoft.com/office/drawing/2014/main" id="{A0113B92-A154-428F-8745-7ED0388B07C4}"/>
              </a:ext>
            </a:extLst>
          </p:cNvPr>
          <p:cNvSpPr txBox="1"/>
          <p:nvPr/>
        </p:nvSpPr>
        <p:spPr>
          <a:xfrm>
            <a:off x="5349240" y="5532120"/>
            <a:ext cx="3596640" cy="830997"/>
          </a:xfrm>
          <a:prstGeom prst="rect">
            <a:avLst/>
          </a:prstGeom>
          <a:solidFill>
            <a:schemeClr val="bg1">
              <a:alpha val="38000"/>
            </a:schemeClr>
          </a:solidFill>
        </p:spPr>
        <p:txBody>
          <a:bodyPr wrap="square" rtlCol="0">
            <a:spAutoFit/>
          </a:bodyPr>
          <a:lstStyle/>
          <a:p>
            <a:r>
              <a:rPr lang="en-US" sz="2400" b="1" dirty="0"/>
              <a:t>Where the hay bales was unrolled</a:t>
            </a:r>
          </a:p>
        </p:txBody>
      </p:sp>
    </p:spTree>
    <p:extLst>
      <p:ext uri="{BB962C8B-B14F-4D97-AF65-F5344CB8AC3E}">
        <p14:creationId xmlns:p14="http://schemas.microsoft.com/office/powerpoint/2010/main" val="617259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42A42-6B3B-4542-846D-B971FD16E563}"/>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Benefits of bale grazing with purchased hay</a:t>
            </a:r>
          </a:p>
        </p:txBody>
      </p:sp>
      <p:cxnSp>
        <p:nvCxnSpPr>
          <p:cNvPr id="19" name="Straight Connector 18">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A693ED1-FC8A-4E35-96BA-3C5D6E585549}"/>
              </a:ext>
            </a:extLst>
          </p:cNvPr>
          <p:cNvSpPr>
            <a:spLocks noGrp="1"/>
          </p:cNvSpPr>
          <p:nvPr>
            <p:ph idx="1"/>
          </p:nvPr>
        </p:nvSpPr>
        <p:spPr>
          <a:xfrm>
            <a:off x="3732023" y="963877"/>
            <a:ext cx="4783327" cy="4930246"/>
          </a:xfrm>
        </p:spPr>
        <p:txBody>
          <a:bodyPr anchor="ctr">
            <a:normAutofit/>
          </a:bodyPr>
          <a:lstStyle/>
          <a:p>
            <a:r>
              <a:rPr lang="en-US" dirty="0"/>
              <a:t>Import of nutrients (a ton of grass hay contains about 40 </a:t>
            </a:r>
            <a:r>
              <a:rPr lang="en-US" dirty="0" err="1"/>
              <a:t>lb</a:t>
            </a:r>
            <a:r>
              <a:rPr lang="en-US" dirty="0"/>
              <a:t> Nitrogen, 12 </a:t>
            </a:r>
            <a:r>
              <a:rPr lang="en-US" dirty="0" err="1"/>
              <a:t>lb</a:t>
            </a:r>
            <a:r>
              <a:rPr lang="en-US" dirty="0"/>
              <a:t> phosphate, 6 </a:t>
            </a:r>
            <a:r>
              <a:rPr lang="en-US" dirty="0" err="1"/>
              <a:t>lb</a:t>
            </a:r>
            <a:r>
              <a:rPr lang="en-US" dirty="0"/>
              <a:t> sulfur, 60 </a:t>
            </a:r>
            <a:r>
              <a:rPr lang="en-US" dirty="0" err="1"/>
              <a:t>lb</a:t>
            </a:r>
            <a:r>
              <a:rPr lang="en-US" dirty="0"/>
              <a:t> potash)</a:t>
            </a:r>
          </a:p>
          <a:p>
            <a:r>
              <a:rPr lang="en-US" dirty="0"/>
              <a:t>Import of organic matter (reduces compaction, feeds soil organisms,  </a:t>
            </a:r>
          </a:p>
          <a:p>
            <a:r>
              <a:rPr lang="en-US" dirty="0"/>
              <a:t>Import of soil armor</a:t>
            </a:r>
          </a:p>
          <a:p>
            <a:endParaRPr lang="en-US" sz="2100" dirty="0"/>
          </a:p>
        </p:txBody>
      </p:sp>
    </p:spTree>
    <p:extLst>
      <p:ext uri="{BB962C8B-B14F-4D97-AF65-F5344CB8AC3E}">
        <p14:creationId xmlns:p14="http://schemas.microsoft.com/office/powerpoint/2010/main" val="266689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5" descr="100_1658"/>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2" descr="https://mdc.mo.gov/sites/default/files/styles/centered_full/public/media/images/2014/01/tall_fescue_plants_01-02-14.jpg?itok=5DnXGyQx">
            <a:extLst>
              <a:ext uri="{FF2B5EF4-FFF2-40B4-BE49-F238E27FC236}">
                <a16:creationId xmlns:a16="http://schemas.microsoft.com/office/drawing/2014/main" id="{883361DC-CC05-424E-A80F-32474189A61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10793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Rectangle 6"/>
          <p:cNvSpPr>
            <a:spLocks noGrp="1" noChangeArrowheads="1"/>
          </p:cNvSpPr>
          <p:nvPr>
            <p:ph type="title"/>
          </p:nvPr>
        </p:nvSpPr>
        <p:spPr>
          <a:xfrm>
            <a:off x="392906" y="5317240"/>
            <a:ext cx="8408194" cy="744836"/>
          </a:xfrm>
        </p:spPr>
        <p:txBody>
          <a:bodyPr vert="horz" lIns="91440" tIns="45720" rIns="91440" bIns="45720" rtlCol="0" anchor="ctr">
            <a:normAutofit/>
          </a:bodyPr>
          <a:lstStyle/>
          <a:p>
            <a:pPr algn="ctr"/>
            <a:r>
              <a:rPr lang="en-US" altLang="en-US" sz="3100" dirty="0">
                <a:solidFill>
                  <a:schemeClr val="tx1">
                    <a:lumMod val="85000"/>
                    <a:lumOff val="15000"/>
                  </a:schemeClr>
                </a:solidFill>
              </a:rPr>
              <a:t>Fescue-the best of grasses, the worst of grasses</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712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00_1658">
            <a:extLst>
              <a:ext uri="{FF2B5EF4-FFF2-40B4-BE49-F238E27FC236}">
                <a16:creationId xmlns:a16="http://schemas.microsoft.com/office/drawing/2014/main" id="{F4A8778D-1D09-4E49-B6AE-CD5991F3FA9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a:xfrm>
            <a:off x="20" y="10"/>
            <a:ext cx="9143980"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435850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8"/>
          <p:cNvSpPr>
            <a:spLocks noGrp="1"/>
          </p:cNvSpPr>
          <p:nvPr>
            <p:ph type="title" idx="4294967295"/>
          </p:nvPr>
        </p:nvSpPr>
        <p:spPr>
          <a:xfrm>
            <a:off x="685800" y="0"/>
            <a:ext cx="7772400" cy="1143000"/>
          </a:xfrm>
        </p:spPr>
        <p:txBody>
          <a:bodyPr/>
          <a:lstStyle/>
          <a:p>
            <a:r>
              <a:rPr lang="en-US" altLang="en-US" sz="3400" b="1">
                <a:solidFill>
                  <a:srgbClr val="000000"/>
                </a:solidFill>
                <a:effectLst>
                  <a:outerShdw blurRad="38100" dist="38100" dir="2700000" algn="tl">
                    <a:srgbClr val="FFFFFF"/>
                  </a:outerShdw>
                </a:effectLst>
                <a:latin typeface="Calibri" panose="020F0502020204030204" pitchFamily="34" charset="0"/>
              </a:rPr>
              <a:t>Tall Fescue:</a:t>
            </a:r>
          </a:p>
        </p:txBody>
      </p:sp>
      <p:sp>
        <p:nvSpPr>
          <p:cNvPr id="6" name="TextBox 5"/>
          <p:cNvSpPr txBox="1"/>
          <p:nvPr/>
        </p:nvSpPr>
        <p:spPr>
          <a:xfrm>
            <a:off x="1676400" y="884238"/>
            <a:ext cx="5715000" cy="584200"/>
          </a:xfrm>
          <a:prstGeom prst="rect">
            <a:avLst/>
          </a:prstGeom>
          <a:noFill/>
        </p:spPr>
        <p:txBody>
          <a:bodyPr anchor="ctr">
            <a:spAutoFit/>
          </a:bodyPr>
          <a:lstStyle/>
          <a:p>
            <a:pPr algn="ctr">
              <a:buClr>
                <a:srgbClr val="000000"/>
              </a:buClr>
              <a:buSzPct val="90000"/>
              <a:buFont typeface="Monotype Sorts" pitchFamily="2" charset="2"/>
              <a:buNone/>
              <a:defRPr/>
            </a:pPr>
            <a:r>
              <a:rPr lang="en-US" sz="3200" dirty="0">
                <a:solidFill>
                  <a:srgbClr val="000000"/>
                </a:solidFill>
                <a:effectLst>
                  <a:outerShdw blurRad="38100" dist="38100" dir="2700000" algn="tl">
                    <a:srgbClr val="000000">
                      <a:alpha val="43137"/>
                    </a:srgbClr>
                  </a:outerShdw>
                </a:effectLst>
                <a:latin typeface="Calibri" pitchFamily="34" charset="0"/>
              </a:rPr>
              <a:t>the </a:t>
            </a:r>
            <a:r>
              <a:rPr lang="en-US" sz="3200" dirty="0" err="1">
                <a:solidFill>
                  <a:srgbClr val="000000"/>
                </a:solidFill>
                <a:effectLst>
                  <a:outerShdw blurRad="38100" dist="38100" dir="2700000" algn="tl">
                    <a:srgbClr val="000000">
                      <a:alpha val="43137"/>
                    </a:srgbClr>
                  </a:outerShdw>
                </a:effectLst>
                <a:latin typeface="Calibri" pitchFamily="34" charset="0"/>
              </a:rPr>
              <a:t>endophye</a:t>
            </a:r>
            <a:r>
              <a:rPr lang="en-US" sz="3200" dirty="0">
                <a:solidFill>
                  <a:srgbClr val="000000"/>
                </a:solidFill>
                <a:effectLst>
                  <a:outerShdw blurRad="38100" dist="38100" dir="2700000" algn="tl">
                    <a:srgbClr val="000000">
                      <a:alpha val="43137"/>
                    </a:srgbClr>
                  </a:outerShdw>
                </a:effectLst>
                <a:latin typeface="Calibri" pitchFamily="34" charset="0"/>
              </a:rPr>
              <a:t> and its toxins</a:t>
            </a:r>
            <a:endParaRPr lang="en-US" sz="3200" dirty="0">
              <a:latin typeface="Times New Roman" pitchFamily="18" charset="0"/>
            </a:endParaRPr>
          </a:p>
        </p:txBody>
      </p:sp>
      <p:pic>
        <p:nvPicPr>
          <p:cNvPr id="10" name="Picture 4" descr="Endophy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12" name="TextBox 11"/>
          <p:cNvSpPr txBox="1"/>
          <p:nvPr/>
        </p:nvSpPr>
        <p:spPr>
          <a:xfrm>
            <a:off x="6697663" y="5343525"/>
            <a:ext cx="796925" cy="261938"/>
          </a:xfrm>
          <a:prstGeom prst="rect">
            <a:avLst/>
          </a:prstGeom>
          <a:solidFill>
            <a:srgbClr val="B2B2B2"/>
          </a:solidFill>
        </p:spPr>
        <p:txBody>
          <a:bodyPr wrap="none">
            <a:spAutoFit/>
          </a:bodyPr>
          <a:lstStyle/>
          <a:p>
            <a:pPr algn="ctr">
              <a:buClr>
                <a:srgbClr val="000000"/>
              </a:buClr>
              <a:buSzPct val="90000"/>
              <a:buFont typeface="Monotype Sorts" pitchFamily="2" charset="2"/>
              <a:buNone/>
              <a:defRPr/>
            </a:pPr>
            <a:r>
              <a:rPr lang="en-US" sz="1050" dirty="0">
                <a:solidFill>
                  <a:srgbClr val="000000"/>
                </a:solidFill>
                <a:effectLst>
                  <a:outerShdw blurRad="38100" dist="38100" dir="2700000" algn="tl">
                    <a:srgbClr val="000000">
                      <a:alpha val="43137"/>
                    </a:srgbClr>
                  </a:outerShdw>
                </a:effectLst>
                <a:latin typeface="Calibri" pitchFamily="34" charset="0"/>
              </a:rPr>
              <a:t>© Nick Hill</a:t>
            </a:r>
          </a:p>
        </p:txBody>
      </p:sp>
      <p:sp>
        <p:nvSpPr>
          <p:cNvPr id="2" name="TextBox 1">
            <a:extLst>
              <a:ext uri="{FF2B5EF4-FFF2-40B4-BE49-F238E27FC236}">
                <a16:creationId xmlns:a16="http://schemas.microsoft.com/office/drawing/2014/main" id="{ADE80A3B-C4ED-4A78-9B0E-99ACC6C91F0C}"/>
              </a:ext>
            </a:extLst>
          </p:cNvPr>
          <p:cNvSpPr txBox="1"/>
          <p:nvPr/>
        </p:nvSpPr>
        <p:spPr>
          <a:xfrm>
            <a:off x="506438" y="665946"/>
            <a:ext cx="1983544" cy="954107"/>
          </a:xfrm>
          <a:prstGeom prst="rect">
            <a:avLst/>
          </a:prstGeom>
          <a:noFill/>
        </p:spPr>
        <p:txBody>
          <a:bodyPr wrap="square" rtlCol="0">
            <a:spAutoFit/>
          </a:bodyPr>
          <a:lstStyle/>
          <a:p>
            <a:r>
              <a:rPr lang="en-US" sz="2800" dirty="0">
                <a:highlight>
                  <a:srgbClr val="FFFF00"/>
                </a:highlight>
              </a:rPr>
              <a:t>Endophyte infected K31</a:t>
            </a:r>
          </a:p>
        </p:txBody>
      </p:sp>
    </p:spTree>
    <p:extLst>
      <p:ext uri="{BB962C8B-B14F-4D97-AF65-F5344CB8AC3E}">
        <p14:creationId xmlns:p14="http://schemas.microsoft.com/office/powerpoint/2010/main" val="201487323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ChangeArrowheads="1"/>
          </p:cNvSpPr>
          <p:nvPr/>
        </p:nvSpPr>
        <p:spPr bwMode="auto">
          <a:xfrm>
            <a:off x="609600" y="1981200"/>
            <a:ext cx="8001000" cy="4114800"/>
          </a:xfrm>
          <a:prstGeom prst="rect">
            <a:avLst/>
          </a:prstGeom>
          <a:noFill/>
          <a:ln w="9525">
            <a:noFill/>
            <a:miter lim="800000"/>
            <a:headEnd/>
            <a:tailEnd/>
          </a:ln>
        </p:spPr>
        <p:txBody>
          <a:bodyPr anchor="ctr"/>
          <a:lstStyle/>
          <a:p>
            <a:pPr marL="461963" indent="-461963">
              <a:spcBef>
                <a:spcPct val="20000"/>
              </a:spcBef>
              <a:tabLst>
                <a:tab pos="4800600" algn="ctr"/>
                <a:tab pos="6629400" algn="ctr"/>
              </a:tabLst>
              <a:defRPr/>
            </a:pPr>
            <a:r>
              <a:rPr lang="en-US" sz="2800" b="1" dirty="0">
                <a:solidFill>
                  <a:srgbClr val="000000"/>
                </a:solidFill>
                <a:effectLst>
                  <a:outerShdw blurRad="38100" dist="38100" dir="2700000" algn="tl">
                    <a:srgbClr val="000000">
                      <a:alpha val="43137"/>
                    </a:srgbClr>
                  </a:outerShdw>
                </a:effectLst>
                <a:latin typeface="Calibri" pitchFamily="34" charset="0"/>
              </a:rPr>
              <a:t>			</a:t>
            </a:r>
          </a:p>
          <a:p>
            <a:pPr marL="461963" indent="-461963">
              <a:spcBef>
                <a:spcPct val="20000"/>
              </a:spcBef>
              <a:tabLst>
                <a:tab pos="4800600" algn="ctr"/>
                <a:tab pos="6629400" algn="ctr"/>
              </a:tabLst>
              <a:defRPr/>
            </a:pPr>
            <a:r>
              <a:rPr lang="en-US" sz="2800" b="1" dirty="0">
                <a:solidFill>
                  <a:srgbClr val="000000"/>
                </a:solidFill>
                <a:effectLst>
                  <a:outerShdw blurRad="38100" dist="38100" dir="2700000" algn="tl">
                    <a:srgbClr val="000000">
                      <a:alpha val="43137"/>
                    </a:srgbClr>
                  </a:outerShdw>
                </a:effectLst>
                <a:latin typeface="Calibri" pitchFamily="34" charset="0"/>
              </a:rPr>
              <a:t>		 1999	2000	</a:t>
            </a:r>
          </a:p>
          <a:p>
            <a:pPr marL="461963" indent="-461963">
              <a:lnSpc>
                <a:spcPct val="130000"/>
              </a:lnSpc>
              <a:spcBef>
                <a:spcPct val="20000"/>
              </a:spcBef>
              <a:tabLst>
                <a:tab pos="4800600" algn="ctr"/>
                <a:tab pos="6629400" algn="ctr"/>
              </a:tabLst>
              <a:defRPr/>
            </a:pPr>
            <a:r>
              <a:rPr lang="en-US" sz="2800" b="1" dirty="0">
                <a:solidFill>
                  <a:srgbClr val="000000"/>
                </a:solidFill>
                <a:effectLst>
                  <a:outerShdw blurRad="38100" dist="38100" dir="2700000" algn="tl">
                    <a:srgbClr val="000000">
                      <a:alpha val="43137"/>
                    </a:srgbClr>
                  </a:outerShdw>
                </a:effectLst>
                <a:latin typeface="Calibri" pitchFamily="34" charset="0"/>
              </a:rPr>
              <a:t>		                     ------- lb/d ------- 	</a:t>
            </a:r>
          </a:p>
          <a:p>
            <a:pPr marL="461963" indent="-461963">
              <a:lnSpc>
                <a:spcPct val="130000"/>
              </a:lnSpc>
              <a:spcBef>
                <a:spcPct val="20000"/>
              </a:spcBef>
              <a:tabLst>
                <a:tab pos="4800600" algn="ctr"/>
                <a:tab pos="6629400" algn="ctr"/>
              </a:tabLst>
              <a:defRPr/>
            </a:pPr>
            <a:r>
              <a:rPr lang="en-US" sz="2800" b="1" dirty="0">
                <a:solidFill>
                  <a:srgbClr val="000000"/>
                </a:solidFill>
                <a:effectLst>
                  <a:outerShdw blurRad="38100" dist="38100" dir="2700000" algn="tl">
                    <a:srgbClr val="000000">
                      <a:alpha val="43137"/>
                    </a:srgbClr>
                  </a:outerShdw>
                </a:effectLst>
                <a:latin typeface="Calibri" pitchFamily="34" charset="0"/>
              </a:rPr>
              <a:t>Toxic </a:t>
            </a:r>
            <a:r>
              <a:rPr lang="en-US" sz="2800" b="1" dirty="0" err="1">
                <a:solidFill>
                  <a:srgbClr val="000000"/>
                </a:solidFill>
                <a:effectLst>
                  <a:outerShdw blurRad="38100" dist="38100" dir="2700000" algn="tl">
                    <a:srgbClr val="000000">
                      <a:alpha val="43137"/>
                    </a:srgbClr>
                  </a:outerShdw>
                </a:effectLst>
                <a:latin typeface="Calibri" pitchFamily="34" charset="0"/>
              </a:rPr>
              <a:t>endopyte</a:t>
            </a:r>
            <a:r>
              <a:rPr lang="en-US" sz="2800" b="1" dirty="0">
                <a:solidFill>
                  <a:srgbClr val="000000"/>
                </a:solidFill>
                <a:effectLst>
                  <a:outerShdw blurRad="38100" dist="38100" dir="2700000" algn="tl">
                    <a:srgbClr val="000000">
                      <a:alpha val="43137"/>
                    </a:srgbClr>
                  </a:outerShdw>
                </a:effectLst>
                <a:latin typeface="Calibri" pitchFamily="34" charset="0"/>
              </a:rPr>
              <a:t>	</a:t>
            </a:r>
            <a:r>
              <a:rPr lang="en-US" sz="2800" dirty="0">
                <a:solidFill>
                  <a:srgbClr val="000000"/>
                </a:solidFill>
                <a:effectLst>
                  <a:outerShdw blurRad="38100" dist="38100" dir="2700000" algn="tl">
                    <a:srgbClr val="000000">
                      <a:alpha val="43137"/>
                    </a:srgbClr>
                  </a:outerShdw>
                </a:effectLst>
                <a:latin typeface="Calibri" pitchFamily="34" charset="0"/>
              </a:rPr>
              <a:t>0.73	0.50</a:t>
            </a:r>
            <a:r>
              <a:rPr lang="en-US" sz="2800" b="1" dirty="0">
                <a:solidFill>
                  <a:srgbClr val="000000"/>
                </a:solidFill>
                <a:effectLst>
                  <a:outerShdw blurRad="38100" dist="38100" dir="2700000" algn="tl">
                    <a:srgbClr val="000000">
                      <a:alpha val="43137"/>
                    </a:srgbClr>
                  </a:outerShdw>
                </a:effectLst>
                <a:latin typeface="Calibri" pitchFamily="34" charset="0"/>
              </a:rPr>
              <a:t>	</a:t>
            </a:r>
          </a:p>
          <a:p>
            <a:pPr marL="461963" indent="-461963">
              <a:lnSpc>
                <a:spcPct val="130000"/>
              </a:lnSpc>
              <a:spcBef>
                <a:spcPct val="20000"/>
              </a:spcBef>
              <a:tabLst>
                <a:tab pos="4800600" algn="ctr"/>
                <a:tab pos="6629400" algn="ctr"/>
              </a:tabLst>
              <a:defRPr/>
            </a:pPr>
            <a:r>
              <a:rPr lang="en-US" sz="2800" b="1" dirty="0" err="1">
                <a:solidFill>
                  <a:srgbClr val="000000"/>
                </a:solidFill>
                <a:effectLst>
                  <a:outerShdw blurRad="38100" dist="38100" dir="2700000" algn="tl">
                    <a:srgbClr val="000000">
                      <a:alpha val="43137"/>
                    </a:srgbClr>
                  </a:outerShdw>
                </a:effectLst>
                <a:latin typeface="Calibri" pitchFamily="34" charset="0"/>
              </a:rPr>
              <a:t>Endophyte</a:t>
            </a:r>
            <a:r>
              <a:rPr lang="en-US" sz="2800" b="1" dirty="0">
                <a:solidFill>
                  <a:srgbClr val="000000"/>
                </a:solidFill>
                <a:effectLst>
                  <a:outerShdw blurRad="38100" dist="38100" dir="2700000" algn="tl">
                    <a:srgbClr val="000000">
                      <a:alpha val="43137"/>
                    </a:srgbClr>
                  </a:outerShdw>
                </a:effectLst>
                <a:latin typeface="Calibri" pitchFamily="34" charset="0"/>
              </a:rPr>
              <a:t>-free	</a:t>
            </a:r>
            <a:r>
              <a:rPr lang="en-US" sz="2800" dirty="0">
                <a:solidFill>
                  <a:srgbClr val="000000"/>
                </a:solidFill>
                <a:effectLst>
                  <a:outerShdw blurRad="38100" dist="38100" dir="2700000" algn="tl">
                    <a:srgbClr val="000000">
                      <a:alpha val="43137"/>
                    </a:srgbClr>
                  </a:outerShdw>
                </a:effectLst>
                <a:latin typeface="Calibri" pitchFamily="34" charset="0"/>
              </a:rPr>
              <a:t>1.26	1.56</a:t>
            </a:r>
            <a:r>
              <a:rPr lang="en-US" sz="2800" b="1" dirty="0">
                <a:solidFill>
                  <a:srgbClr val="000000"/>
                </a:solidFill>
                <a:effectLst>
                  <a:outerShdw blurRad="38100" dist="38100" dir="2700000" algn="tl">
                    <a:srgbClr val="000000">
                      <a:alpha val="43137"/>
                    </a:srgbClr>
                  </a:outerShdw>
                </a:effectLst>
                <a:latin typeface="Calibri" pitchFamily="34" charset="0"/>
              </a:rPr>
              <a:t>	</a:t>
            </a:r>
          </a:p>
          <a:p>
            <a:pPr marL="461963" indent="-461963">
              <a:lnSpc>
                <a:spcPct val="130000"/>
              </a:lnSpc>
              <a:spcBef>
                <a:spcPct val="20000"/>
              </a:spcBef>
              <a:tabLst>
                <a:tab pos="4800600" algn="ctr"/>
                <a:tab pos="6629400" algn="ctr"/>
              </a:tabLst>
              <a:defRPr/>
            </a:pPr>
            <a:r>
              <a:rPr lang="en-US" sz="2800" b="1" dirty="0">
                <a:solidFill>
                  <a:srgbClr val="000000"/>
                </a:solidFill>
                <a:effectLst>
                  <a:outerShdw blurRad="38100" dist="38100" dir="2700000" algn="tl">
                    <a:srgbClr val="000000">
                      <a:alpha val="43137"/>
                    </a:srgbClr>
                  </a:outerShdw>
                </a:effectLst>
                <a:latin typeface="Calibri" pitchFamily="34" charset="0"/>
              </a:rPr>
              <a:t>Novel </a:t>
            </a:r>
            <a:r>
              <a:rPr lang="en-US" sz="2800" b="1" dirty="0" err="1">
                <a:solidFill>
                  <a:srgbClr val="000000"/>
                </a:solidFill>
                <a:effectLst>
                  <a:outerShdw blurRad="38100" dist="38100" dir="2700000" algn="tl">
                    <a:srgbClr val="000000">
                      <a:alpha val="43137"/>
                    </a:srgbClr>
                  </a:outerShdw>
                </a:effectLst>
                <a:latin typeface="Calibri" pitchFamily="34" charset="0"/>
              </a:rPr>
              <a:t>endophyte</a:t>
            </a:r>
            <a:r>
              <a:rPr lang="en-US" sz="2800" b="1" dirty="0">
                <a:solidFill>
                  <a:srgbClr val="000000"/>
                </a:solidFill>
                <a:effectLst>
                  <a:outerShdw blurRad="38100" dist="38100" dir="2700000" algn="tl">
                    <a:srgbClr val="000000">
                      <a:alpha val="43137"/>
                    </a:srgbClr>
                  </a:outerShdw>
                </a:effectLst>
                <a:latin typeface="Calibri" pitchFamily="34" charset="0"/>
              </a:rPr>
              <a:t> 	</a:t>
            </a:r>
            <a:r>
              <a:rPr lang="en-US" sz="2800" dirty="0">
                <a:solidFill>
                  <a:srgbClr val="000000"/>
                </a:solidFill>
                <a:effectLst>
                  <a:outerShdw blurRad="38100" dist="38100" dir="2700000" algn="tl">
                    <a:srgbClr val="000000">
                      <a:alpha val="43137"/>
                    </a:srgbClr>
                  </a:outerShdw>
                </a:effectLst>
                <a:latin typeface="Calibri" pitchFamily="34" charset="0"/>
              </a:rPr>
              <a:t>1.30	1.54	</a:t>
            </a:r>
          </a:p>
          <a:p>
            <a:pPr marL="461963" indent="-461963" algn="ctr">
              <a:spcBef>
                <a:spcPct val="20000"/>
              </a:spcBef>
              <a:tabLst>
                <a:tab pos="4800600" algn="ctr"/>
                <a:tab pos="6629400" algn="ctr"/>
              </a:tabLst>
              <a:defRPr/>
            </a:pPr>
            <a:endParaRPr lang="en-US" sz="3200" dirty="0">
              <a:solidFill>
                <a:srgbClr val="000000"/>
              </a:solidFill>
              <a:effectLst>
                <a:outerShdw blurRad="38100" dist="38100" dir="2700000" algn="tl">
                  <a:srgbClr val="000000">
                    <a:alpha val="43137"/>
                  </a:srgbClr>
                </a:outerShdw>
              </a:effectLst>
              <a:latin typeface="Calibri" pitchFamily="34" charset="0"/>
            </a:endParaRPr>
          </a:p>
        </p:txBody>
      </p:sp>
      <p:sp>
        <p:nvSpPr>
          <p:cNvPr id="22531" name="Rectangle 2"/>
          <p:cNvSpPr>
            <a:spLocks noGrp="1" noChangeArrowheads="1"/>
          </p:cNvSpPr>
          <p:nvPr>
            <p:ph type="subTitle" idx="4294967295"/>
          </p:nvPr>
        </p:nvSpPr>
        <p:spPr>
          <a:xfrm>
            <a:off x="1617663" y="3781425"/>
            <a:ext cx="6365875" cy="1930400"/>
          </a:xfrm>
        </p:spPr>
        <p:txBody>
          <a:bodyPr/>
          <a:lstStyle/>
          <a:p>
            <a:pPr marL="0" indent="0" algn="ctr">
              <a:buFont typeface="Wingdings" panose="05000000000000000000" pitchFamily="2" charset="2"/>
              <a:buNone/>
            </a:pPr>
            <a:r>
              <a:rPr lang="en-US" altLang="en-US">
                <a:solidFill>
                  <a:srgbClr val="000000"/>
                </a:solidFill>
                <a:effectLst>
                  <a:outerShdw blurRad="38100" dist="38100" dir="2700000" algn="tl">
                    <a:srgbClr val="FFFFFF"/>
                  </a:outerShdw>
                </a:effectLst>
                <a:latin typeface="Calibri" panose="020F0502020204030204" pitchFamily="34" charset="0"/>
              </a:rPr>
              <a:t> </a:t>
            </a:r>
          </a:p>
        </p:txBody>
      </p:sp>
      <p:sp>
        <p:nvSpPr>
          <p:cNvPr id="22533" name="Line 5"/>
          <p:cNvSpPr>
            <a:spLocks noChangeShapeType="1"/>
          </p:cNvSpPr>
          <p:nvPr/>
        </p:nvSpPr>
        <p:spPr bwMode="auto">
          <a:xfrm>
            <a:off x="523875" y="3124200"/>
            <a:ext cx="8162925" cy="0"/>
          </a:xfrm>
          <a:prstGeom prst="line">
            <a:avLst/>
          </a:prstGeom>
          <a:noFill/>
          <a:ln w="38100">
            <a:solidFill>
              <a:srgbClr val="000000"/>
            </a:solidFill>
            <a:round/>
            <a:headEnd/>
            <a:tailEnd/>
          </a:ln>
        </p:spPr>
        <p:txBody>
          <a:bodyPr wrap="none" anchor="ctr"/>
          <a:lstStyle/>
          <a:p>
            <a:pPr algn="ctr">
              <a:buClr>
                <a:srgbClr val="000000"/>
              </a:buClr>
              <a:buSzPct val="90000"/>
              <a:buFont typeface="Monotype Sorts" pitchFamily="2" charset="2"/>
              <a:buNone/>
              <a:defRPr/>
            </a:pPr>
            <a:endParaRPr lang="en-US" sz="2400">
              <a:effectLst>
                <a:outerShdw blurRad="38100" dist="38100" dir="2700000" algn="tl">
                  <a:srgbClr val="000000">
                    <a:alpha val="43137"/>
                  </a:srgbClr>
                </a:outerShdw>
              </a:effectLst>
              <a:latin typeface="Times New Roman" pitchFamily="18" charset="0"/>
            </a:endParaRPr>
          </a:p>
        </p:txBody>
      </p:sp>
      <p:sp>
        <p:nvSpPr>
          <p:cNvPr id="22534" name="Line 6"/>
          <p:cNvSpPr>
            <a:spLocks noChangeShapeType="1"/>
          </p:cNvSpPr>
          <p:nvPr/>
        </p:nvSpPr>
        <p:spPr bwMode="auto">
          <a:xfrm>
            <a:off x="533400" y="5943600"/>
            <a:ext cx="8162925" cy="0"/>
          </a:xfrm>
          <a:prstGeom prst="line">
            <a:avLst/>
          </a:prstGeom>
          <a:noFill/>
          <a:ln w="38100">
            <a:solidFill>
              <a:srgbClr val="000000"/>
            </a:solidFill>
            <a:round/>
            <a:headEnd/>
            <a:tailEnd/>
          </a:ln>
        </p:spPr>
        <p:txBody>
          <a:bodyPr wrap="none"/>
          <a:lstStyle/>
          <a:p>
            <a:pPr algn="ctr">
              <a:buClr>
                <a:srgbClr val="000000"/>
              </a:buClr>
              <a:buSzPct val="90000"/>
              <a:buFont typeface="Monotype Sorts" pitchFamily="2" charset="2"/>
              <a:buNone/>
              <a:defRPr/>
            </a:pPr>
            <a:endParaRPr lang="en-US" sz="2400">
              <a:effectLst>
                <a:outerShdw blurRad="38100" dist="38100" dir="2700000" algn="tl">
                  <a:srgbClr val="000000">
                    <a:alpha val="43137"/>
                  </a:srgbClr>
                </a:outerShdw>
              </a:effectLst>
              <a:latin typeface="Times New Roman" pitchFamily="18" charset="0"/>
            </a:endParaRPr>
          </a:p>
        </p:txBody>
      </p:sp>
      <p:sp>
        <p:nvSpPr>
          <p:cNvPr id="22535" name="Line 7"/>
          <p:cNvSpPr>
            <a:spLocks noChangeShapeType="1"/>
          </p:cNvSpPr>
          <p:nvPr/>
        </p:nvSpPr>
        <p:spPr bwMode="auto">
          <a:xfrm>
            <a:off x="533400" y="2286000"/>
            <a:ext cx="8162925" cy="0"/>
          </a:xfrm>
          <a:prstGeom prst="line">
            <a:avLst/>
          </a:prstGeom>
          <a:noFill/>
          <a:ln w="38100">
            <a:solidFill>
              <a:srgbClr val="000000"/>
            </a:solidFill>
            <a:round/>
            <a:headEnd/>
            <a:tailEnd/>
          </a:ln>
        </p:spPr>
        <p:txBody>
          <a:bodyPr wrap="none" anchor="ctr"/>
          <a:lstStyle/>
          <a:p>
            <a:pPr algn="ctr">
              <a:buClr>
                <a:srgbClr val="000000"/>
              </a:buClr>
              <a:buSzPct val="90000"/>
              <a:buFont typeface="Monotype Sorts" pitchFamily="2" charset="2"/>
              <a:buNone/>
              <a:defRPr/>
            </a:pPr>
            <a:endParaRPr lang="en-US" sz="2400">
              <a:effectLst>
                <a:outerShdw blurRad="38100" dist="38100" dir="2700000" algn="tl">
                  <a:srgbClr val="000000">
                    <a:alpha val="43137"/>
                  </a:srgbClr>
                </a:outerShdw>
              </a:effectLst>
              <a:latin typeface="Times New Roman" pitchFamily="18" charset="0"/>
            </a:endParaRPr>
          </a:p>
        </p:txBody>
      </p:sp>
      <p:sp>
        <p:nvSpPr>
          <p:cNvPr id="7" name="Title 8"/>
          <p:cNvSpPr txBox="1">
            <a:spLocks/>
          </p:cNvSpPr>
          <p:nvPr/>
        </p:nvSpPr>
        <p:spPr bwMode="auto">
          <a:xfrm>
            <a:off x="685800" y="0"/>
            <a:ext cx="7772400" cy="1143000"/>
          </a:xfrm>
          <a:prstGeom prst="rect">
            <a:avLst/>
          </a:prstGeom>
          <a:noFill/>
          <a:ln w="9525">
            <a:noFill/>
            <a:miter lim="800000"/>
            <a:headEnd/>
            <a:tailEnd/>
          </a:ln>
        </p:spPr>
        <p:txBody>
          <a:bodyPr anchor="ctr"/>
          <a:lstStyle/>
          <a:p>
            <a:pPr algn="ctr">
              <a:defRPr/>
            </a:pPr>
            <a:r>
              <a:rPr lang="en-US" sz="3600" b="1" kern="0" dirty="0">
                <a:solidFill>
                  <a:srgbClr val="000000"/>
                </a:solidFill>
                <a:effectLst>
                  <a:outerShdw blurRad="38100" dist="38100" dir="2700000" algn="tl">
                    <a:srgbClr val="000000">
                      <a:alpha val="43137"/>
                    </a:srgbClr>
                  </a:outerShdw>
                </a:effectLst>
                <a:latin typeface="Calibri" pitchFamily="34" charset="0"/>
                <a:ea typeface="+mj-ea"/>
                <a:cs typeface="+mj-cs"/>
              </a:rPr>
              <a:t>Tall Fescue:</a:t>
            </a:r>
          </a:p>
        </p:txBody>
      </p:sp>
      <p:sp>
        <p:nvSpPr>
          <p:cNvPr id="8" name="TextBox 7"/>
          <p:cNvSpPr txBox="1"/>
          <p:nvPr/>
        </p:nvSpPr>
        <p:spPr>
          <a:xfrm>
            <a:off x="1676400" y="884238"/>
            <a:ext cx="5715000" cy="584200"/>
          </a:xfrm>
          <a:prstGeom prst="rect">
            <a:avLst/>
          </a:prstGeom>
          <a:noFill/>
        </p:spPr>
        <p:txBody>
          <a:bodyPr anchor="ctr">
            <a:spAutoFit/>
          </a:bodyPr>
          <a:lstStyle/>
          <a:p>
            <a:pPr algn="ctr">
              <a:buClr>
                <a:srgbClr val="000000"/>
              </a:buClr>
              <a:buSzPct val="90000"/>
              <a:buFont typeface="Monotype Sorts" pitchFamily="2" charset="2"/>
              <a:buNone/>
              <a:defRPr/>
            </a:pPr>
            <a:r>
              <a:rPr lang="en-US" sz="3200" dirty="0">
                <a:solidFill>
                  <a:srgbClr val="000000"/>
                </a:solidFill>
                <a:effectLst>
                  <a:outerShdw blurRad="38100" dist="38100" dir="2700000" algn="tl">
                    <a:srgbClr val="000000">
                      <a:alpha val="43137"/>
                    </a:srgbClr>
                  </a:outerShdw>
                </a:effectLst>
                <a:latin typeface="Calibri" pitchFamily="34" charset="0"/>
              </a:rPr>
              <a:t>steer gains on three types</a:t>
            </a:r>
            <a:endParaRPr lang="en-US" sz="3200" dirty="0">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49937542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E3524C0-5BC0-46D9-8D52-858CCB5261E9}"/>
              </a:ext>
            </a:extLst>
          </p:cNvPr>
          <p:cNvSpPr>
            <a:spLocks noGrp="1" noChangeArrowheads="1"/>
          </p:cNvSpPr>
          <p:nvPr>
            <p:ph type="title"/>
          </p:nvPr>
        </p:nvSpPr>
        <p:spPr/>
        <p:txBody>
          <a:bodyPr/>
          <a:lstStyle/>
          <a:p>
            <a:pPr eaLnBrk="1" hangingPunct="1">
              <a:defRPr/>
            </a:pPr>
            <a:r>
              <a:rPr lang="en-US"/>
              <a:t> </a:t>
            </a:r>
          </a:p>
        </p:txBody>
      </p:sp>
      <p:sp>
        <p:nvSpPr>
          <p:cNvPr id="19459" name="Rectangle 3">
            <a:extLst>
              <a:ext uri="{FF2B5EF4-FFF2-40B4-BE49-F238E27FC236}">
                <a16:creationId xmlns:a16="http://schemas.microsoft.com/office/drawing/2014/main" id="{E4776169-D009-48B4-96C3-44389CCE11EA}"/>
              </a:ext>
            </a:extLst>
          </p:cNvPr>
          <p:cNvSpPr>
            <a:spLocks noGrp="1" noChangeArrowheads="1"/>
          </p:cNvSpPr>
          <p:nvPr>
            <p:ph type="body" idx="1"/>
          </p:nvPr>
        </p:nvSpPr>
        <p:spPr>
          <a:xfrm>
            <a:off x="0" y="0"/>
            <a:ext cx="9144000" cy="6858000"/>
          </a:xfrm>
          <a:solidFill>
            <a:schemeClr val="bg2">
              <a:lumMod val="25000"/>
              <a:lumOff val="75000"/>
            </a:schemeClr>
          </a:solidFill>
        </p:spPr>
        <p:txBody>
          <a:bodyPr/>
          <a:lstStyle/>
          <a:p>
            <a:pPr lvl="4" eaLnBrk="1" hangingPunct="1">
              <a:lnSpc>
                <a:spcPct val="80000"/>
              </a:lnSpc>
              <a:buFontTx/>
              <a:buNone/>
              <a:defRPr/>
            </a:pPr>
            <a:r>
              <a:rPr lang="en-US" sz="1800" dirty="0"/>
              <a:t>                                   </a:t>
            </a:r>
            <a:r>
              <a:rPr lang="en-US" dirty="0">
                <a:solidFill>
                  <a:schemeClr val="accent5">
                    <a:lumMod val="10000"/>
                  </a:schemeClr>
                </a:solidFill>
              </a:rPr>
              <a:t>% </a:t>
            </a:r>
            <a:r>
              <a:rPr lang="en-US" dirty="0" err="1">
                <a:solidFill>
                  <a:schemeClr val="accent5">
                    <a:lumMod val="10000"/>
                  </a:schemeClr>
                </a:solidFill>
              </a:rPr>
              <a:t>nongrowing</a:t>
            </a:r>
            <a:r>
              <a:rPr lang="en-US" dirty="0">
                <a:solidFill>
                  <a:schemeClr val="accent5">
                    <a:lumMod val="10000"/>
                  </a:schemeClr>
                </a:solidFill>
              </a:rPr>
              <a:t> roots</a:t>
            </a:r>
          </a:p>
          <a:p>
            <a:pPr marL="0" indent="0" eaLnBrk="1" hangingPunct="1">
              <a:lnSpc>
                <a:spcPct val="80000"/>
              </a:lnSpc>
              <a:buFontTx/>
              <a:buNone/>
              <a:defRPr/>
            </a:pPr>
            <a:r>
              <a:rPr lang="en-US" sz="2800" dirty="0"/>
              <a:t> </a:t>
            </a:r>
            <a:r>
              <a:rPr lang="en-US" sz="2800" dirty="0">
                <a:solidFill>
                  <a:schemeClr val="accent5">
                    <a:lumMod val="10000"/>
                  </a:schemeClr>
                </a:solidFill>
              </a:rPr>
              <a:t>% leaf removal   	</a:t>
            </a:r>
            <a:r>
              <a:rPr lang="en-US" sz="2800" dirty="0" err="1">
                <a:solidFill>
                  <a:schemeClr val="accent5">
                    <a:lumMod val="10000"/>
                  </a:schemeClr>
                </a:solidFill>
              </a:rPr>
              <a:t>RhG</a:t>
            </a:r>
            <a:r>
              <a:rPr lang="en-US" sz="2800" dirty="0">
                <a:solidFill>
                  <a:schemeClr val="accent5">
                    <a:lumMod val="10000"/>
                  </a:schemeClr>
                </a:solidFill>
              </a:rPr>
              <a:t>  	SB 		KB </a:t>
            </a:r>
          </a:p>
          <a:p>
            <a:pPr marL="0" indent="0" eaLnBrk="1" hangingPunct="1">
              <a:lnSpc>
                <a:spcPct val="80000"/>
              </a:lnSpc>
              <a:buFontTx/>
              <a:buNone/>
              <a:defRPr/>
            </a:pPr>
            <a:r>
              <a:rPr lang="en-US" sz="2800" dirty="0">
                <a:solidFill>
                  <a:schemeClr val="accent5">
                    <a:lumMod val="10000"/>
                  </a:schemeClr>
                </a:solidFill>
              </a:rPr>
              <a:t>-------------------------------------------------------------------</a:t>
            </a:r>
          </a:p>
          <a:p>
            <a:pPr marL="0" indent="0" eaLnBrk="1" hangingPunct="1">
              <a:lnSpc>
                <a:spcPct val="80000"/>
              </a:lnSpc>
              <a:buFontTx/>
              <a:buNone/>
              <a:defRPr/>
            </a:pPr>
            <a:r>
              <a:rPr lang="en-US" sz="2800" dirty="0">
                <a:solidFill>
                  <a:schemeClr val="accent5">
                    <a:lumMod val="10000"/>
                  </a:schemeClr>
                </a:solidFill>
              </a:rPr>
              <a:t>   10				0		0		0</a:t>
            </a:r>
          </a:p>
          <a:p>
            <a:pPr marL="0" indent="0" eaLnBrk="1" hangingPunct="1">
              <a:lnSpc>
                <a:spcPct val="80000"/>
              </a:lnSpc>
              <a:buFontTx/>
              <a:buNone/>
              <a:defRPr/>
            </a:pPr>
            <a:r>
              <a:rPr lang="en-US" sz="2800" dirty="0">
                <a:solidFill>
                  <a:schemeClr val="accent5">
                    <a:lumMod val="10000"/>
                  </a:schemeClr>
                </a:solidFill>
              </a:rPr>
              <a:t>   20				0		0		0</a:t>
            </a:r>
          </a:p>
          <a:p>
            <a:pPr marL="0" indent="0" eaLnBrk="1" hangingPunct="1">
              <a:lnSpc>
                <a:spcPct val="80000"/>
              </a:lnSpc>
              <a:buFontTx/>
              <a:buNone/>
              <a:defRPr/>
            </a:pPr>
            <a:r>
              <a:rPr lang="en-US" sz="2800" dirty="0">
                <a:solidFill>
                  <a:schemeClr val="accent5">
                    <a:lumMod val="10000"/>
                  </a:schemeClr>
                </a:solidFill>
              </a:rPr>
              <a:t>   30 				0		0		0</a:t>
            </a:r>
          </a:p>
          <a:p>
            <a:pPr marL="0" indent="0" eaLnBrk="1" hangingPunct="1">
              <a:lnSpc>
                <a:spcPct val="80000"/>
              </a:lnSpc>
              <a:buFontTx/>
              <a:buNone/>
              <a:defRPr/>
            </a:pPr>
            <a:r>
              <a:rPr lang="en-US" sz="2800" dirty="0">
                <a:solidFill>
                  <a:schemeClr val="accent5">
                    <a:lumMod val="10000"/>
                  </a:schemeClr>
                </a:solidFill>
              </a:rPr>
              <a:t>   40 				0		0		0</a:t>
            </a:r>
          </a:p>
          <a:p>
            <a:pPr marL="0" indent="0" eaLnBrk="1" hangingPunct="1">
              <a:lnSpc>
                <a:spcPct val="80000"/>
              </a:lnSpc>
              <a:buFontTx/>
              <a:buNone/>
              <a:defRPr/>
            </a:pPr>
            <a:r>
              <a:rPr lang="en-US" sz="2800" dirty="0">
                <a:solidFill>
                  <a:schemeClr val="accent5">
                    <a:lumMod val="10000"/>
                  </a:schemeClr>
                </a:solidFill>
              </a:rPr>
              <a:t>   50 				2		13		38</a:t>
            </a:r>
          </a:p>
          <a:p>
            <a:pPr marL="0" indent="0" eaLnBrk="1" hangingPunct="1">
              <a:lnSpc>
                <a:spcPct val="80000"/>
              </a:lnSpc>
              <a:buFontTx/>
              <a:buNone/>
              <a:defRPr/>
            </a:pPr>
            <a:r>
              <a:rPr lang="en-US" sz="2800" dirty="0">
                <a:solidFill>
                  <a:schemeClr val="accent5">
                    <a:lumMod val="10000"/>
                  </a:schemeClr>
                </a:solidFill>
              </a:rPr>
              <a:t>   60				50		36		54</a:t>
            </a:r>
          </a:p>
          <a:p>
            <a:pPr marL="0" indent="0" eaLnBrk="1" hangingPunct="1">
              <a:lnSpc>
                <a:spcPct val="80000"/>
              </a:lnSpc>
              <a:buFontTx/>
              <a:buNone/>
              <a:defRPr/>
            </a:pPr>
            <a:r>
              <a:rPr lang="en-US" sz="2800" dirty="0">
                <a:solidFill>
                  <a:schemeClr val="accent5">
                    <a:lumMod val="10000"/>
                  </a:schemeClr>
                </a:solidFill>
              </a:rPr>
              <a:t>   70				78		76		77</a:t>
            </a:r>
          </a:p>
          <a:p>
            <a:pPr marL="0" indent="0" eaLnBrk="1" hangingPunct="1">
              <a:lnSpc>
                <a:spcPct val="80000"/>
              </a:lnSpc>
              <a:buFontTx/>
              <a:buNone/>
              <a:defRPr/>
            </a:pPr>
            <a:r>
              <a:rPr lang="en-US" sz="2800" dirty="0">
                <a:solidFill>
                  <a:schemeClr val="accent5">
                    <a:lumMod val="10000"/>
                  </a:schemeClr>
                </a:solidFill>
              </a:rPr>
              <a:t>   80				100		81		91</a:t>
            </a:r>
          </a:p>
          <a:p>
            <a:pPr marL="0" indent="0" eaLnBrk="1" hangingPunct="1">
              <a:lnSpc>
                <a:spcPct val="80000"/>
              </a:lnSpc>
              <a:buFontTx/>
              <a:buNone/>
              <a:defRPr/>
            </a:pPr>
            <a:r>
              <a:rPr lang="en-US" sz="2800" dirty="0">
                <a:solidFill>
                  <a:schemeClr val="accent5">
                    <a:lumMod val="10000"/>
                  </a:schemeClr>
                </a:solidFill>
              </a:rPr>
              <a:t>   90				100		100		100</a:t>
            </a:r>
          </a:p>
          <a:p>
            <a:pPr eaLnBrk="1" hangingPunct="1">
              <a:lnSpc>
                <a:spcPct val="80000"/>
              </a:lnSpc>
              <a:defRPr/>
            </a:pPr>
            <a:endParaRPr lang="en-US" sz="2800" dirty="0">
              <a:solidFill>
                <a:schemeClr val="accent5">
                  <a:lumMod val="10000"/>
                </a:schemeClr>
              </a:solidFill>
            </a:endParaRPr>
          </a:p>
          <a:p>
            <a:pPr eaLnBrk="1" hangingPunct="1">
              <a:lnSpc>
                <a:spcPct val="80000"/>
              </a:lnSpc>
              <a:defRPr/>
            </a:pPr>
            <a:r>
              <a:rPr lang="en-US" sz="2800" dirty="0" err="1">
                <a:solidFill>
                  <a:schemeClr val="accent5">
                    <a:lumMod val="10000"/>
                  </a:schemeClr>
                </a:solidFill>
              </a:rPr>
              <a:t>RhG</a:t>
            </a:r>
            <a:r>
              <a:rPr lang="en-US" sz="2800" dirty="0">
                <a:solidFill>
                  <a:schemeClr val="accent5">
                    <a:lumMod val="10000"/>
                  </a:schemeClr>
                </a:solidFill>
              </a:rPr>
              <a:t>=</a:t>
            </a:r>
            <a:r>
              <a:rPr lang="en-US" sz="2800" dirty="0" err="1">
                <a:solidFill>
                  <a:schemeClr val="accent5">
                    <a:lumMod val="10000"/>
                  </a:schemeClr>
                </a:solidFill>
              </a:rPr>
              <a:t>rhodesgrass</a:t>
            </a:r>
            <a:r>
              <a:rPr lang="en-US" sz="2800" dirty="0">
                <a:solidFill>
                  <a:schemeClr val="accent5">
                    <a:lumMod val="10000"/>
                  </a:schemeClr>
                </a:solidFill>
              </a:rPr>
              <a:t>, SB=smooth </a:t>
            </a:r>
            <a:r>
              <a:rPr lang="en-US" sz="2800" dirty="0" err="1">
                <a:solidFill>
                  <a:schemeClr val="accent5">
                    <a:lumMod val="10000"/>
                  </a:schemeClr>
                </a:solidFill>
              </a:rPr>
              <a:t>bromegrass</a:t>
            </a:r>
            <a:r>
              <a:rPr lang="en-US" sz="2800" dirty="0">
                <a:solidFill>
                  <a:schemeClr val="accent5">
                    <a:lumMod val="10000"/>
                  </a:schemeClr>
                </a:solidFill>
              </a:rPr>
              <a:t>, KB =Kentucky bluegrass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ndophyte"/>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51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a:effectLst>
            <a:outerShdw dist="139700" dir="2700000" algn="tl" rotWithShape="0">
              <a:srgbClr val="333333">
                <a:alpha val="64999"/>
              </a:srgbClr>
            </a:outerShdw>
          </a:effectLst>
        </p:spPr>
      </p:pic>
      <p:sp>
        <p:nvSpPr>
          <p:cNvPr id="2" name="Title 1"/>
          <p:cNvSpPr>
            <a:spLocks noGrp="1"/>
          </p:cNvSpPr>
          <p:nvPr>
            <p:ph type="title"/>
          </p:nvPr>
        </p:nvSpPr>
        <p:spPr/>
        <p:txBody>
          <a:bodyPr/>
          <a:lstStyle/>
          <a:p>
            <a:r>
              <a:rPr lang="en-US" b="1" dirty="0">
                <a:solidFill>
                  <a:srgbClr val="FFFF00"/>
                </a:solidFill>
              </a:rPr>
              <a:t>Dealing with fescue endophyte</a:t>
            </a:r>
          </a:p>
        </p:txBody>
      </p:sp>
      <p:sp>
        <p:nvSpPr>
          <p:cNvPr id="3" name="Content Placeholder 2"/>
          <p:cNvSpPr>
            <a:spLocks noGrp="1"/>
          </p:cNvSpPr>
          <p:nvPr>
            <p:ph idx="1"/>
          </p:nvPr>
        </p:nvSpPr>
        <p:spPr/>
        <p:txBody>
          <a:bodyPr/>
          <a:lstStyle/>
          <a:p>
            <a:r>
              <a:rPr lang="en-US" b="1" dirty="0">
                <a:solidFill>
                  <a:srgbClr val="FFFF00"/>
                </a:solidFill>
              </a:rPr>
              <a:t>Kill grass stand and replace</a:t>
            </a:r>
          </a:p>
          <a:p>
            <a:r>
              <a:rPr lang="en-US" b="1" dirty="0">
                <a:solidFill>
                  <a:srgbClr val="FFFF00"/>
                </a:solidFill>
              </a:rPr>
              <a:t>Dilute</a:t>
            </a:r>
          </a:p>
          <a:p>
            <a:r>
              <a:rPr lang="en-US" b="1" dirty="0">
                <a:solidFill>
                  <a:srgbClr val="FFFF00"/>
                </a:solidFill>
              </a:rPr>
              <a:t>Neutralize</a:t>
            </a:r>
          </a:p>
          <a:p>
            <a:r>
              <a:rPr lang="en-US" b="1" dirty="0">
                <a:solidFill>
                  <a:srgbClr val="FFFF00"/>
                </a:solidFill>
              </a:rPr>
              <a:t>Endophyte fungus is only carried by seed, it does not spread from plant to plant</a:t>
            </a:r>
          </a:p>
          <a:p>
            <a:r>
              <a:rPr lang="en-US" b="1" dirty="0">
                <a:solidFill>
                  <a:srgbClr val="FFFF00"/>
                </a:solidFill>
              </a:rPr>
              <a:t>Endophyte only lives about a year in the seed; any seed emerging after two years should be endophyte free</a:t>
            </a:r>
          </a:p>
        </p:txBody>
      </p:sp>
    </p:spTree>
    <p:extLst>
      <p:ext uri="{BB962C8B-B14F-4D97-AF65-F5344CB8AC3E}">
        <p14:creationId xmlns:p14="http://schemas.microsoft.com/office/powerpoint/2010/main" val="342410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08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highlight>
                  <a:srgbClr val="FFFF00"/>
                </a:highlight>
              </a:rPr>
              <a:t>Steps to killing and replacing endophyte infected fescue</a:t>
            </a:r>
          </a:p>
        </p:txBody>
      </p:sp>
      <p:sp>
        <p:nvSpPr>
          <p:cNvPr id="3" name="Content Placeholder 2"/>
          <p:cNvSpPr>
            <a:spLocks noGrp="1"/>
          </p:cNvSpPr>
          <p:nvPr>
            <p:ph idx="1"/>
          </p:nvPr>
        </p:nvSpPr>
        <p:spPr/>
        <p:txBody>
          <a:bodyPr/>
          <a:lstStyle/>
          <a:p>
            <a:pPr marL="0" indent="0">
              <a:buNone/>
            </a:pPr>
            <a:r>
              <a:rPr lang="en-US" dirty="0">
                <a:highlight>
                  <a:srgbClr val="FFFF00"/>
                </a:highlight>
              </a:rPr>
              <a:t>1. Prevent seed production</a:t>
            </a:r>
          </a:p>
          <a:p>
            <a:pPr marL="0" indent="0">
              <a:buNone/>
            </a:pPr>
            <a:r>
              <a:rPr lang="en-US" dirty="0">
                <a:highlight>
                  <a:srgbClr val="FFFF00"/>
                </a:highlight>
              </a:rPr>
              <a:t>2. Apply glyphosate in November ?(Or can you do it without herbicide?)  </a:t>
            </a:r>
          </a:p>
          <a:p>
            <a:pPr marL="0" indent="0">
              <a:buNone/>
            </a:pPr>
            <a:r>
              <a:rPr lang="en-US" dirty="0">
                <a:highlight>
                  <a:srgbClr val="FFFF00"/>
                </a:highlight>
              </a:rPr>
              <a:t>3. Plant smother crops of aggressive annuals (for pasture or grain)</a:t>
            </a:r>
          </a:p>
          <a:p>
            <a:pPr marL="0" indent="0">
              <a:buNone/>
            </a:pPr>
            <a:r>
              <a:rPr lang="en-US" dirty="0">
                <a:highlight>
                  <a:srgbClr val="FFFF00"/>
                </a:highlight>
              </a:rPr>
              <a:t>4. Keep killing seedlings for at least a year (glyphosate or clethodim or tillage)</a:t>
            </a:r>
          </a:p>
          <a:p>
            <a:pPr marL="0" indent="0">
              <a:buNone/>
            </a:pPr>
            <a:r>
              <a:rPr lang="en-US" dirty="0">
                <a:highlight>
                  <a:srgbClr val="FFFF00"/>
                </a:highlight>
              </a:rPr>
              <a:t>5. Replant with better forages</a:t>
            </a:r>
          </a:p>
        </p:txBody>
      </p:sp>
    </p:spTree>
    <p:extLst>
      <p:ext uri="{BB962C8B-B14F-4D97-AF65-F5344CB8AC3E}">
        <p14:creationId xmlns:p14="http://schemas.microsoft.com/office/powerpoint/2010/main" val="21818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80011"/>
            <a:ext cx="9144000" cy="7704759"/>
          </a:xfrm>
          <a:prstGeom prst="rect">
            <a:avLst/>
          </a:prstGeom>
          <a:noFill/>
          <a:ln w="9525">
            <a:noFill/>
            <a:miter lim="800000"/>
            <a:headEnd/>
            <a:tailEnd/>
          </a:ln>
        </p:spPr>
      </p:pic>
      <p:sp>
        <p:nvSpPr>
          <p:cNvPr id="3" name="TextBox 2"/>
          <p:cNvSpPr txBox="1"/>
          <p:nvPr/>
        </p:nvSpPr>
        <p:spPr>
          <a:xfrm>
            <a:off x="407962" y="5430129"/>
            <a:ext cx="8004517" cy="1015663"/>
          </a:xfrm>
          <a:prstGeom prst="rect">
            <a:avLst/>
          </a:prstGeom>
          <a:noFill/>
        </p:spPr>
        <p:txBody>
          <a:bodyPr wrap="square" rtlCol="0">
            <a:spAutoFit/>
          </a:bodyPr>
          <a:lstStyle/>
          <a:p>
            <a:r>
              <a:rPr lang="en-US" sz="6000" b="1" dirty="0">
                <a:solidFill>
                  <a:srgbClr val="FFFF00"/>
                </a:solidFill>
              </a:rPr>
              <a:t>Impact forage collards</a:t>
            </a:r>
          </a:p>
        </p:txBody>
      </p:sp>
    </p:spTree>
    <p:extLst>
      <p:ext uri="{BB962C8B-B14F-4D97-AF65-F5344CB8AC3E}">
        <p14:creationId xmlns:p14="http://schemas.microsoft.com/office/powerpoint/2010/main" val="4257869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media-cache-ak0.pinimg.com/736x/d7/b4/ef/d7b4efc4398c415433222ef927f04fd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85" y="0"/>
            <a:ext cx="936358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40970" y="349886"/>
            <a:ext cx="2388870" cy="1325563"/>
          </a:xfrm>
          <a:solidFill>
            <a:srgbClr val="FF3399"/>
          </a:solidFill>
        </p:spPr>
        <p:txBody>
          <a:bodyPr>
            <a:normAutofit/>
          </a:bodyPr>
          <a:lstStyle/>
          <a:p>
            <a:r>
              <a:rPr lang="en-US" sz="6600" dirty="0"/>
              <a:t>Dilute</a:t>
            </a:r>
          </a:p>
        </p:txBody>
      </p:sp>
      <p:sp>
        <p:nvSpPr>
          <p:cNvPr id="3" name="Content Placeholder 2"/>
          <p:cNvSpPr>
            <a:spLocks noGrp="1"/>
          </p:cNvSpPr>
          <p:nvPr>
            <p:ph idx="1"/>
          </p:nvPr>
        </p:nvSpPr>
        <p:spPr>
          <a:xfrm>
            <a:off x="140970" y="2383472"/>
            <a:ext cx="7886700" cy="2091055"/>
          </a:xfrm>
          <a:solidFill>
            <a:srgbClr val="FF3399">
              <a:alpha val="70000"/>
            </a:srgbClr>
          </a:solidFill>
        </p:spPr>
        <p:txBody>
          <a:bodyPr>
            <a:normAutofit/>
          </a:bodyPr>
          <a:lstStyle/>
          <a:p>
            <a:r>
              <a:rPr lang="en-US" sz="3600" dirty="0" err="1"/>
              <a:t>Interseed</a:t>
            </a:r>
            <a:r>
              <a:rPr lang="en-US" sz="3600" dirty="0"/>
              <a:t> with other forages (fixing mix)</a:t>
            </a:r>
          </a:p>
          <a:p>
            <a:r>
              <a:rPr lang="en-US" sz="3600" dirty="0"/>
              <a:t>Feed hay or grain (not infected fescue hay)</a:t>
            </a:r>
          </a:p>
        </p:txBody>
      </p:sp>
    </p:spTree>
    <p:extLst>
      <p:ext uri="{BB962C8B-B14F-4D97-AF65-F5344CB8AC3E}">
        <p14:creationId xmlns:p14="http://schemas.microsoft.com/office/powerpoint/2010/main" val="327164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93" y="-94110"/>
            <a:ext cx="7886700" cy="1325563"/>
          </a:xfrm>
        </p:spPr>
        <p:txBody>
          <a:bodyPr/>
          <a:lstStyle/>
          <a:p>
            <a:r>
              <a:rPr lang="en-US" dirty="0"/>
              <a:t>Neutralize</a:t>
            </a:r>
          </a:p>
        </p:txBody>
      </p:sp>
      <p:sp>
        <p:nvSpPr>
          <p:cNvPr id="3" name="Content Placeholder 2"/>
          <p:cNvSpPr>
            <a:spLocks noGrp="1"/>
          </p:cNvSpPr>
          <p:nvPr>
            <p:ph idx="1"/>
          </p:nvPr>
        </p:nvSpPr>
        <p:spPr>
          <a:xfrm>
            <a:off x="0" y="838654"/>
            <a:ext cx="7886700" cy="4351338"/>
          </a:xfrm>
        </p:spPr>
        <p:txBody>
          <a:bodyPr/>
          <a:lstStyle/>
          <a:p>
            <a:r>
              <a:rPr lang="en-US" dirty="0"/>
              <a:t>Tannins</a:t>
            </a:r>
          </a:p>
          <a:p>
            <a:r>
              <a:rPr lang="en-US" dirty="0" err="1"/>
              <a:t>Saponins</a:t>
            </a:r>
            <a:endParaRPr lang="en-US" dirty="0"/>
          </a:p>
          <a:p>
            <a:r>
              <a:rPr lang="en-US" dirty="0"/>
              <a:t>Animal genetics</a:t>
            </a:r>
          </a:p>
          <a:p>
            <a:r>
              <a:rPr lang="en-US" dirty="0"/>
              <a:t>Kelp, kelp extract (</a:t>
            </a:r>
            <a:r>
              <a:rPr lang="en-US" dirty="0" err="1"/>
              <a:t>Tasco</a:t>
            </a:r>
            <a:r>
              <a:rPr lang="en-US" dirty="0"/>
              <a:t>), </a:t>
            </a:r>
          </a:p>
          <a:p>
            <a:pPr marL="0" indent="0">
              <a:buNone/>
            </a:pPr>
            <a:r>
              <a:rPr lang="en-US" dirty="0"/>
              <a:t>  pepper extract, cinnamon</a:t>
            </a:r>
          </a:p>
        </p:txBody>
      </p:sp>
      <p:pic>
        <p:nvPicPr>
          <p:cNvPr id="5122" name="Picture 2" descr="http://www.senepolcattle.com/wsphoto.html?id=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979106"/>
            <a:ext cx="4441371" cy="2878894"/>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41371" y="3979106"/>
            <a:ext cx="4702628" cy="2925128"/>
          </a:xfrm>
          <a:prstGeom prst="rect">
            <a:avLst/>
          </a:prstGeom>
        </p:spPr>
      </p:pic>
      <p:pic>
        <p:nvPicPr>
          <p:cNvPr id="5124" name="Picture 4" descr="https://c1.staticflickr.com/2/1545/24833239589_c1366a4762_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41370" y="0"/>
            <a:ext cx="4702629" cy="398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512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fescue fixing mix</a:t>
            </a:r>
          </a:p>
        </p:txBody>
      </p:sp>
      <p:sp>
        <p:nvSpPr>
          <p:cNvPr id="3" name="Content Placeholder 2"/>
          <p:cNvSpPr>
            <a:spLocks noGrp="1"/>
          </p:cNvSpPr>
          <p:nvPr>
            <p:ph idx="1"/>
          </p:nvPr>
        </p:nvSpPr>
        <p:spPr/>
        <p:txBody>
          <a:bodyPr/>
          <a:lstStyle/>
          <a:p>
            <a:r>
              <a:rPr lang="en-US" dirty="0"/>
              <a:t>5 </a:t>
            </a:r>
            <a:r>
              <a:rPr lang="en-US" dirty="0" err="1"/>
              <a:t>lb</a:t>
            </a:r>
            <a:r>
              <a:rPr lang="en-US" dirty="0"/>
              <a:t> red clover</a:t>
            </a:r>
          </a:p>
          <a:p>
            <a:r>
              <a:rPr lang="en-US" dirty="0"/>
              <a:t>1 </a:t>
            </a:r>
            <a:r>
              <a:rPr lang="en-US" dirty="0" err="1"/>
              <a:t>lb</a:t>
            </a:r>
            <a:r>
              <a:rPr lang="en-US" dirty="0"/>
              <a:t> ladino clover</a:t>
            </a:r>
          </a:p>
          <a:p>
            <a:r>
              <a:rPr lang="en-US" dirty="0"/>
              <a:t>2 </a:t>
            </a:r>
            <a:r>
              <a:rPr lang="en-US" dirty="0" err="1"/>
              <a:t>lb</a:t>
            </a:r>
            <a:r>
              <a:rPr lang="en-US" dirty="0"/>
              <a:t> chicory</a:t>
            </a:r>
          </a:p>
          <a:p>
            <a:r>
              <a:rPr lang="en-US" dirty="0"/>
              <a:t>1 </a:t>
            </a:r>
            <a:r>
              <a:rPr lang="en-US" dirty="0" err="1"/>
              <a:t>lb</a:t>
            </a:r>
            <a:r>
              <a:rPr lang="en-US" dirty="0"/>
              <a:t> plantain</a:t>
            </a:r>
          </a:p>
          <a:p>
            <a:r>
              <a:rPr lang="en-US" dirty="0"/>
              <a:t>3 </a:t>
            </a:r>
            <a:r>
              <a:rPr lang="en-US" dirty="0" err="1"/>
              <a:t>lb</a:t>
            </a:r>
            <a:r>
              <a:rPr lang="en-US" dirty="0"/>
              <a:t> annual lespedeza</a:t>
            </a:r>
          </a:p>
          <a:p>
            <a:r>
              <a:rPr lang="en-US" dirty="0"/>
              <a:t>3 </a:t>
            </a:r>
            <a:r>
              <a:rPr lang="en-US" dirty="0" err="1"/>
              <a:t>lb</a:t>
            </a:r>
            <a:r>
              <a:rPr lang="en-US" dirty="0"/>
              <a:t> crabgrass or </a:t>
            </a:r>
            <a:r>
              <a:rPr lang="en-US" dirty="0" err="1"/>
              <a:t>teff</a:t>
            </a:r>
            <a:endParaRPr lang="en-US" dirty="0"/>
          </a:p>
        </p:txBody>
      </p:sp>
    </p:spTree>
    <p:extLst>
      <p:ext uri="{BB962C8B-B14F-4D97-AF65-F5344CB8AC3E}">
        <p14:creationId xmlns:p14="http://schemas.microsoft.com/office/powerpoint/2010/main" val="27876538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media-cache-ak0.pinimg.com/736x/d7/b4/ef/d7b4efc4398c415433222ef927f04fdc.jpg">
            <a:extLst>
              <a:ext uri="{FF2B5EF4-FFF2-40B4-BE49-F238E27FC236}">
                <a16:creationId xmlns:a16="http://schemas.microsoft.com/office/drawing/2014/main" id="{135E380A-C8FD-48FF-912C-8AB6EC6CF90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2822"/>
            <a:ext cx="9144000" cy="689082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B5B36C46-1049-4F88-BEB1-24B0CA5F7B12}"/>
              </a:ext>
            </a:extLst>
          </p:cNvPr>
          <p:cNvSpPr>
            <a:spLocks noGrp="1"/>
          </p:cNvSpPr>
          <p:nvPr>
            <p:ph type="title"/>
          </p:nvPr>
        </p:nvSpPr>
        <p:spPr/>
        <p:txBody>
          <a:bodyPr/>
          <a:lstStyle/>
          <a:p>
            <a:r>
              <a:rPr lang="en-US" dirty="0">
                <a:highlight>
                  <a:srgbClr val="FFFF00"/>
                </a:highlight>
              </a:rPr>
              <a:t>5 pounds red clover</a:t>
            </a:r>
          </a:p>
        </p:txBody>
      </p:sp>
    </p:spTree>
    <p:extLst>
      <p:ext uri="{BB962C8B-B14F-4D97-AF65-F5344CB8AC3E}">
        <p14:creationId xmlns:p14="http://schemas.microsoft.com/office/powerpoint/2010/main" val="9694495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preferredseed.com/images_products/ladino%20clo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64902" y="175092"/>
            <a:ext cx="4433455" cy="1938992"/>
          </a:xfrm>
          <a:prstGeom prst="rect">
            <a:avLst/>
          </a:prstGeom>
          <a:solidFill>
            <a:srgbClr val="92D050"/>
          </a:solidFill>
        </p:spPr>
        <p:txBody>
          <a:bodyPr wrap="square" rtlCol="0">
            <a:spAutoFit/>
          </a:bodyPr>
          <a:lstStyle/>
          <a:p>
            <a:r>
              <a:rPr lang="en-US" sz="6000" b="1" dirty="0">
                <a:solidFill>
                  <a:srgbClr val="FFFF00"/>
                </a:solidFill>
              </a:rPr>
              <a:t>1 pound white clover</a:t>
            </a:r>
          </a:p>
        </p:txBody>
      </p:sp>
    </p:spTree>
    <p:extLst>
      <p:ext uri="{BB962C8B-B14F-4D97-AF65-F5344CB8AC3E}">
        <p14:creationId xmlns:p14="http://schemas.microsoft.com/office/powerpoint/2010/main" val="1989794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tree&#10;&#10;Description automatically generated">
            <a:extLst>
              <a:ext uri="{FF2B5EF4-FFF2-40B4-BE49-F238E27FC236}">
                <a16:creationId xmlns:a16="http://schemas.microsoft.com/office/drawing/2014/main" id="{E84579C1-E36C-4C21-96EC-8A137F7D4A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40" y="0"/>
            <a:ext cx="9138719" cy="6857999"/>
          </a:xfrm>
          <a:prstGeom prst="rect">
            <a:avLst/>
          </a:prstGeom>
        </p:spPr>
      </p:pic>
    </p:spTree>
    <p:extLst>
      <p:ext uri="{BB962C8B-B14F-4D97-AF65-F5344CB8AC3E}">
        <p14:creationId xmlns:p14="http://schemas.microsoft.com/office/powerpoint/2010/main" val="14502239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Grp="1" noChangeAspect="1" noChangeArrowheads="1"/>
          </p:cNvPicPr>
          <p:nvPr>
            <p:ph idx="1"/>
          </p:nvPr>
        </p:nvPicPr>
        <p:blipFill>
          <a:blip r:embed="rId3" cstate="email">
            <a:extLst>
              <a:ext uri="{28A0092B-C50C-407E-A947-70E740481C1C}">
                <a14:useLocalDpi xmlns:a14="http://schemas.microsoft.com/office/drawing/2010/main"/>
              </a:ext>
            </a:extLst>
          </a:blip>
          <a:srcRect/>
          <a:stretch>
            <a:fillRect/>
          </a:stretch>
        </p:blipFill>
        <p:spPr>
          <a:xfrm>
            <a:off x="-26988" y="0"/>
            <a:ext cx="9144001" cy="6858000"/>
          </a:xfrm>
          <a:noFill/>
        </p:spPr>
      </p:pic>
      <p:sp>
        <p:nvSpPr>
          <p:cNvPr id="40963" name="Rectangle 2"/>
          <p:cNvSpPr>
            <a:spLocks noGrp="1" noChangeArrowheads="1"/>
          </p:cNvSpPr>
          <p:nvPr>
            <p:ph type="title"/>
          </p:nvPr>
        </p:nvSpPr>
        <p:spPr>
          <a:xfrm>
            <a:off x="4907666" y="5395278"/>
            <a:ext cx="3758034" cy="1143000"/>
          </a:xfrm>
          <a:solidFill>
            <a:srgbClr val="00B0F0"/>
          </a:solidFill>
        </p:spPr>
        <p:txBody>
          <a:bodyPr>
            <a:normAutofit fontScale="90000"/>
          </a:bodyPr>
          <a:lstStyle/>
          <a:p>
            <a:pPr eaLnBrk="1" hangingPunct="1"/>
            <a:r>
              <a:rPr lang="en-US" altLang="en-US" dirty="0"/>
              <a:t>2 pounds Chicory </a:t>
            </a:r>
          </a:p>
        </p:txBody>
      </p:sp>
    </p:spTree>
    <p:extLst>
      <p:ext uri="{BB962C8B-B14F-4D97-AF65-F5344CB8AC3E}">
        <p14:creationId xmlns:p14="http://schemas.microsoft.com/office/powerpoint/2010/main" val="36456247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map&#10;&#10;Description generated with very high confidence">
            <a:extLst>
              <a:ext uri="{FF2B5EF4-FFF2-40B4-BE49-F238E27FC236}">
                <a16:creationId xmlns:a16="http://schemas.microsoft.com/office/drawing/2014/main" id="{97E5A7D4-2931-4299-9846-964730D1967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33" y="71857"/>
            <a:ext cx="9133333" cy="6714286"/>
          </a:xfrm>
          <a:prstGeom prst="rect">
            <a:avLst/>
          </a:prstGeom>
        </p:spPr>
      </p:pic>
    </p:spTree>
    <p:extLst>
      <p:ext uri="{BB962C8B-B14F-4D97-AF65-F5344CB8AC3E}">
        <p14:creationId xmlns:p14="http://schemas.microsoft.com/office/powerpoint/2010/main" val="17536405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a:xfrm>
            <a:off x="-780173" y="0"/>
            <a:ext cx="10543152" cy="6858000"/>
          </a:xfrm>
          <a:prstGeom prst="rect">
            <a:avLst/>
          </a:prstGeom>
          <a:noFill/>
        </p:spPr>
      </p:pic>
      <p:sp>
        <p:nvSpPr>
          <p:cNvPr id="2" name="Title 1"/>
          <p:cNvSpPr>
            <a:spLocks noGrp="1"/>
          </p:cNvSpPr>
          <p:nvPr>
            <p:ph type="title"/>
          </p:nvPr>
        </p:nvSpPr>
        <p:spPr/>
        <p:txBody>
          <a:bodyPr/>
          <a:lstStyle/>
          <a:p>
            <a:r>
              <a:rPr lang="en-US" dirty="0">
                <a:highlight>
                  <a:srgbClr val="FFFF00"/>
                </a:highlight>
              </a:rPr>
              <a:t>1-5 pound </a:t>
            </a:r>
            <a:r>
              <a:rPr lang="en-US" dirty="0" err="1">
                <a:highlight>
                  <a:srgbClr val="FFFF00"/>
                </a:highlight>
              </a:rPr>
              <a:t>teff</a:t>
            </a:r>
            <a:r>
              <a:rPr lang="en-US" dirty="0">
                <a:highlight>
                  <a:srgbClr val="FFFF00"/>
                </a:highlight>
              </a:rPr>
              <a:t> or crabgrass</a:t>
            </a:r>
          </a:p>
        </p:txBody>
      </p:sp>
    </p:spTree>
    <p:extLst>
      <p:ext uri="{BB962C8B-B14F-4D97-AF65-F5344CB8AC3E}">
        <p14:creationId xmlns:p14="http://schemas.microsoft.com/office/powerpoint/2010/main" val="2233794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shopify.com/s/files/1/0198/8486/products/2006.gif_large.png?v=1384791353">
            <a:extLst>
              <a:ext uri="{FF2B5EF4-FFF2-40B4-BE49-F238E27FC236}">
                <a16:creationId xmlns:a16="http://schemas.microsoft.com/office/drawing/2014/main" id="{24AC6F79-1DC0-4AD7-B638-DC1A1C670E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8CF052EA-E9ED-446D-845E-7C358D53DC4D}"/>
              </a:ext>
            </a:extLst>
          </p:cNvPr>
          <p:cNvSpPr>
            <a:spLocks noGrp="1"/>
          </p:cNvSpPr>
          <p:nvPr>
            <p:ph type="title"/>
          </p:nvPr>
        </p:nvSpPr>
        <p:spPr>
          <a:xfrm>
            <a:off x="628650" y="365127"/>
            <a:ext cx="7886700" cy="978252"/>
          </a:xfrm>
        </p:spPr>
        <p:txBody>
          <a:bodyPr/>
          <a:lstStyle/>
          <a:p>
            <a:r>
              <a:rPr lang="en-US" dirty="0">
                <a:highlight>
                  <a:srgbClr val="FFFF00"/>
                </a:highlight>
              </a:rPr>
              <a:t>1-5 pounds Korean lespedeza</a:t>
            </a:r>
          </a:p>
        </p:txBody>
      </p:sp>
    </p:spTree>
    <p:extLst>
      <p:ext uri="{BB962C8B-B14F-4D97-AF65-F5344CB8AC3E}">
        <p14:creationId xmlns:p14="http://schemas.microsoft.com/office/powerpoint/2010/main" val="39684567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plant in a garden&#10;&#10;Description automatically generated">
            <a:extLst>
              <a:ext uri="{FF2B5EF4-FFF2-40B4-BE49-F238E27FC236}">
                <a16:creationId xmlns:a16="http://schemas.microsoft.com/office/drawing/2014/main" id="{8C7F57F8-093A-412A-B05B-77EAA79A7B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4673" y="1"/>
            <a:ext cx="9648673" cy="7536542"/>
          </a:xfrm>
          <a:prstGeom prst="rect">
            <a:avLst/>
          </a:prstGeom>
        </p:spPr>
      </p:pic>
      <p:sp>
        <p:nvSpPr>
          <p:cNvPr id="4" name="Title 3">
            <a:extLst>
              <a:ext uri="{FF2B5EF4-FFF2-40B4-BE49-F238E27FC236}">
                <a16:creationId xmlns:a16="http://schemas.microsoft.com/office/drawing/2014/main" id="{33F5EB2B-E7D0-450D-B55D-41056D737FF4}"/>
              </a:ext>
            </a:extLst>
          </p:cNvPr>
          <p:cNvSpPr>
            <a:spLocks noGrp="1"/>
          </p:cNvSpPr>
          <p:nvPr>
            <p:ph type="title"/>
          </p:nvPr>
        </p:nvSpPr>
        <p:spPr/>
        <p:txBody>
          <a:bodyPr/>
          <a:lstStyle/>
          <a:p>
            <a:r>
              <a:rPr lang="en-US" dirty="0">
                <a:highlight>
                  <a:srgbClr val="FFFF00"/>
                </a:highlight>
              </a:rPr>
              <a:t>One pound of plantain(no more!)</a:t>
            </a:r>
          </a:p>
        </p:txBody>
      </p:sp>
      <p:sp>
        <p:nvSpPr>
          <p:cNvPr id="5" name="Content Placeholder 4">
            <a:extLst>
              <a:ext uri="{FF2B5EF4-FFF2-40B4-BE49-F238E27FC236}">
                <a16:creationId xmlns:a16="http://schemas.microsoft.com/office/drawing/2014/main" id="{37B14F02-5B69-4315-A079-03DCE2B96C75}"/>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4042723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0046"/>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rcRect/>
          <a:stretch>
            <a:fillRect/>
          </a:stretch>
        </p:blipFill>
        <p:spPr>
          <a:xfrm>
            <a:off x="-457199" y="-152400"/>
            <a:ext cx="10180108" cy="7787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p:cNvSpPr>
            <a:spLocks noGrp="1"/>
          </p:cNvSpPr>
          <p:nvPr>
            <p:ph type="title"/>
          </p:nvPr>
        </p:nvSpPr>
        <p:spPr>
          <a:xfrm>
            <a:off x="228600" y="274638"/>
            <a:ext cx="8763000" cy="1143000"/>
          </a:xfrm>
        </p:spPr>
        <p:txBody>
          <a:bodyPr>
            <a:noAutofit/>
          </a:bodyPr>
          <a:lstStyle/>
          <a:p>
            <a:r>
              <a:rPr lang="en-US" b="1" dirty="0">
                <a:solidFill>
                  <a:srgbClr val="FFFF00"/>
                </a:solidFill>
              </a:rPr>
              <a:t>Getting clovers, alfalfa, and  forbs established in brome and fescue</a:t>
            </a:r>
          </a:p>
        </p:txBody>
      </p:sp>
      <p:sp>
        <p:nvSpPr>
          <p:cNvPr id="3" name="Content Placeholder 2"/>
          <p:cNvSpPr>
            <a:spLocks noGrp="1"/>
          </p:cNvSpPr>
          <p:nvPr>
            <p:ph idx="1"/>
          </p:nvPr>
        </p:nvSpPr>
        <p:spPr/>
        <p:txBody>
          <a:bodyPr>
            <a:noAutofit/>
          </a:bodyPr>
          <a:lstStyle/>
          <a:p>
            <a:r>
              <a:rPr lang="en-US" sz="4000" dirty="0">
                <a:solidFill>
                  <a:srgbClr val="FFFF00"/>
                </a:solidFill>
              </a:rPr>
              <a:t>Manage pH in soil surface</a:t>
            </a:r>
          </a:p>
          <a:p>
            <a:r>
              <a:rPr lang="en-US" sz="4000" dirty="0">
                <a:solidFill>
                  <a:srgbClr val="FFFF00"/>
                </a:solidFill>
              </a:rPr>
              <a:t>Manage grazing</a:t>
            </a:r>
          </a:p>
          <a:p>
            <a:r>
              <a:rPr lang="en-US" sz="4000" dirty="0">
                <a:solidFill>
                  <a:srgbClr val="FFFF00"/>
                </a:solidFill>
              </a:rPr>
              <a:t>Manage crickets and grasshoppers</a:t>
            </a:r>
          </a:p>
          <a:p>
            <a:r>
              <a:rPr lang="en-US" sz="4000" dirty="0">
                <a:solidFill>
                  <a:srgbClr val="FFFF00"/>
                </a:solidFill>
              </a:rPr>
              <a:t>Inoculate with </a:t>
            </a:r>
            <a:r>
              <a:rPr lang="en-US" sz="4000" dirty="0" err="1">
                <a:solidFill>
                  <a:srgbClr val="FFFF00"/>
                </a:solidFill>
              </a:rPr>
              <a:t>mycorrhizal</a:t>
            </a:r>
            <a:r>
              <a:rPr lang="en-US" sz="4000" dirty="0">
                <a:solidFill>
                  <a:srgbClr val="FFFF00"/>
                </a:solidFill>
              </a:rPr>
              <a:t> fungi </a:t>
            </a:r>
          </a:p>
          <a:p>
            <a:r>
              <a:rPr lang="en-US" sz="4000" dirty="0">
                <a:solidFill>
                  <a:srgbClr val="FFFF00"/>
                </a:solidFill>
              </a:rPr>
              <a:t>Other microbes?</a:t>
            </a:r>
          </a:p>
        </p:txBody>
      </p:sp>
    </p:spTree>
    <p:extLst>
      <p:ext uri="{BB962C8B-B14F-4D97-AF65-F5344CB8AC3E}">
        <p14:creationId xmlns:p14="http://schemas.microsoft.com/office/powerpoint/2010/main" val="248400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3" name="Picture 2" descr="http://www.atchisoncountyks.org/images/pages/N308/Johnsongrass_3D54.jpg">
            <a:extLst>
              <a:ext uri="{FF2B5EF4-FFF2-40B4-BE49-F238E27FC236}">
                <a16:creationId xmlns:a16="http://schemas.microsoft.com/office/drawing/2014/main" id="{06995A28-A001-45A5-B2B9-429657B480A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1C61D-D8CD-4CF6-8944-1C51B539C139}"/>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Sorghums (including Johnsongrass)</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2430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9" name="Picture 2" descr="https://www.monsanto-ag.co.uk/media/1665/ryegrass_1.jpg">
            <a:extLst>
              <a:ext uri="{FF2B5EF4-FFF2-40B4-BE49-F238E27FC236}">
                <a16:creationId xmlns:a16="http://schemas.microsoft.com/office/drawing/2014/main" id="{BD117798-21DF-4F16-9680-30C34E99959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E0914B-919A-4CD6-AAD3-2094736E4BE5}"/>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Ryegrass</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9187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61" name="Picture 2" descr="http://cdn.shopify.com/s/files/1/0198/8486/products/timothy_large.jpg?v=1421776538">
            <a:extLst>
              <a:ext uri="{FF2B5EF4-FFF2-40B4-BE49-F238E27FC236}">
                <a16:creationId xmlns:a16="http://schemas.microsoft.com/office/drawing/2014/main" id="{F273F011-C614-4545-AF59-699674E53BEE}"/>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0C72C2-AC74-447E-8879-99FE79AC1A71}"/>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Timothy</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874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81" name="Picture 2" descr="https://passel.unl.edu/Image/KohmetscherAmy1129928556/switchgrass%20reproductive%20stage.jpg">
            <a:extLst>
              <a:ext uri="{FF2B5EF4-FFF2-40B4-BE49-F238E27FC236}">
                <a16:creationId xmlns:a16="http://schemas.microsoft.com/office/drawing/2014/main" id="{F587D63D-5030-4093-A61B-C2F3016FDA3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FA015-5799-4E9C-9E62-4914B580606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2200">
                <a:solidFill>
                  <a:schemeClr val="tx1">
                    <a:lumMod val="85000"/>
                    <a:lumOff val="15000"/>
                  </a:schemeClr>
                </a:solidFill>
              </a:rPr>
              <a:t>Switchgrass</a:t>
            </a:r>
            <a:br>
              <a:rPr lang="en-US" sz="2200">
                <a:solidFill>
                  <a:schemeClr val="tx1">
                    <a:lumMod val="85000"/>
                    <a:lumOff val="15000"/>
                  </a:schemeClr>
                </a:solidFill>
              </a:rPr>
            </a:br>
            <a:endParaRPr lang="en-US" sz="2200">
              <a:solidFill>
                <a:schemeClr val="tx1">
                  <a:lumMod val="85000"/>
                  <a:lumOff val="15000"/>
                </a:schemeClr>
              </a:solidFill>
            </a:endParaRP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0963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B334C-4E57-4CA0-8B2B-6A6C7A2D29C0}"/>
              </a:ext>
            </a:extLst>
          </p:cNvPr>
          <p:cNvSpPr>
            <a:spLocks noGrp="1"/>
          </p:cNvSpPr>
          <p:nvPr>
            <p:ph type="title"/>
          </p:nvPr>
        </p:nvSpPr>
        <p:spPr>
          <a:xfrm>
            <a:off x="5059971" y="1783959"/>
            <a:ext cx="3483937" cy="2889114"/>
          </a:xfrm>
        </p:spPr>
        <p:txBody>
          <a:bodyPr vert="horz" lIns="91440" tIns="45720" rIns="91440" bIns="45720" rtlCol="0" anchor="b">
            <a:normAutofit/>
          </a:bodyPr>
          <a:lstStyle/>
          <a:p>
            <a:r>
              <a:rPr lang="en-US" sz="6000"/>
              <a:t>Alsike clover</a:t>
            </a:r>
          </a:p>
        </p:txBody>
      </p:sp>
      <p:sp>
        <p:nvSpPr>
          <p:cNvPr id="72" name="Freeform: Shape 7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557" name="Picture 2" descr="http://www.horsedvm.com/assets/img/images/toxic/names/alsike/1.jpg">
            <a:extLst>
              <a:ext uri="{FF2B5EF4-FFF2-40B4-BE49-F238E27FC236}">
                <a16:creationId xmlns:a16="http://schemas.microsoft.com/office/drawing/2014/main" id="{AEB388D0-7ED1-48A7-A2BB-15E421AC56CD}"/>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4518095"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551623"/>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5" name="Picture 2" descr="https://www.kingsagriseeds.com/wp-content/uploads/2013/07/Hairy-vetch-flowers-with-bee.jpg">
            <a:extLst>
              <a:ext uri="{FF2B5EF4-FFF2-40B4-BE49-F238E27FC236}">
                <a16:creationId xmlns:a16="http://schemas.microsoft.com/office/drawing/2014/main" id="{66C495E3-B93A-4C98-9F9E-D90EB0806C3D}"/>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7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4E64FD-DBB4-4904-850B-DC07EC980A5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Hairy vetch</a:t>
            </a:r>
          </a:p>
        </p:txBody>
      </p:sp>
      <p:cxnSp>
        <p:nvCxnSpPr>
          <p:cNvPr id="74" name="Straight Connector 7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4303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pasturegrass-seed.com/images/stories/bermuda_pasture_grass.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bright="-45000"/>
                    </a14:imgEffect>
                  </a14:imgLayer>
                </a14:imgProps>
              </a:ext>
              <a:ext uri="{28A0092B-C50C-407E-A947-70E740481C1C}">
                <a14:useLocalDpi xmlns:a14="http://schemas.microsoft.com/office/drawing/2010/main"/>
              </a:ext>
            </a:extLst>
          </a:blip>
          <a:srcRect l="32601" t="-2778" r="35307" b="2778"/>
          <a:stretch/>
        </p:blipFill>
        <p:spPr bwMode="auto">
          <a:xfrm>
            <a:off x="5939166" y="-189186"/>
            <a:ext cx="3362489" cy="704718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0359" y="126124"/>
            <a:ext cx="5828807" cy="6605752"/>
          </a:xfrm>
        </p:spPr>
        <p:txBody>
          <a:bodyPr>
            <a:normAutofit fontScale="92500"/>
          </a:bodyPr>
          <a:lstStyle/>
          <a:p>
            <a:pPr marL="0" indent="0">
              <a:buNone/>
            </a:pPr>
            <a:r>
              <a:rPr lang="en-US" b="1" dirty="0">
                <a:solidFill>
                  <a:schemeClr val="accent6">
                    <a:lumMod val="75000"/>
                  </a:schemeClr>
                </a:solidFill>
              </a:rPr>
              <a:t>More residual left at end of grazing period means:</a:t>
            </a:r>
          </a:p>
          <a:p>
            <a:pPr marL="0" indent="0">
              <a:buNone/>
            </a:pPr>
            <a:r>
              <a:rPr lang="en-US" b="1" dirty="0">
                <a:solidFill>
                  <a:schemeClr val="accent6">
                    <a:lumMod val="75000"/>
                  </a:schemeClr>
                </a:solidFill>
              </a:rPr>
              <a:t> </a:t>
            </a:r>
          </a:p>
          <a:p>
            <a:pPr>
              <a:buFont typeface="Wingdings" panose="05000000000000000000" pitchFamily="2" charset="2"/>
              <a:buChar char="Ø"/>
            </a:pPr>
            <a:r>
              <a:rPr lang="en-US" b="1" dirty="0">
                <a:solidFill>
                  <a:schemeClr val="accent6">
                    <a:lumMod val="75000"/>
                  </a:schemeClr>
                </a:solidFill>
              </a:rPr>
              <a:t>higher quality forage eaten by animal (get to select out best plant parts)</a:t>
            </a:r>
          </a:p>
          <a:p>
            <a:pPr>
              <a:buFont typeface="Wingdings" panose="05000000000000000000" pitchFamily="2" charset="2"/>
              <a:buChar char="Ø"/>
            </a:pPr>
            <a:r>
              <a:rPr lang="en-US" b="1" dirty="0">
                <a:solidFill>
                  <a:schemeClr val="accent6">
                    <a:lumMod val="75000"/>
                  </a:schemeClr>
                </a:solidFill>
              </a:rPr>
              <a:t>higher yield at next grazing period</a:t>
            </a:r>
          </a:p>
          <a:p>
            <a:pPr>
              <a:buFont typeface="Wingdings" panose="05000000000000000000" pitchFamily="2" charset="2"/>
              <a:buChar char="Ø"/>
            </a:pPr>
            <a:r>
              <a:rPr lang="en-US" b="1" dirty="0">
                <a:solidFill>
                  <a:schemeClr val="accent6">
                    <a:lumMod val="75000"/>
                  </a:schemeClr>
                </a:solidFill>
              </a:rPr>
              <a:t>higher litter amount on soil (cooler soil in summer, warmer in late fall)</a:t>
            </a:r>
          </a:p>
          <a:p>
            <a:pPr>
              <a:buFont typeface="Wingdings" panose="05000000000000000000" pitchFamily="2" charset="2"/>
              <a:buChar char="Ø"/>
            </a:pPr>
            <a:r>
              <a:rPr lang="en-US" b="1" dirty="0">
                <a:solidFill>
                  <a:schemeClr val="accent6">
                    <a:lumMod val="75000"/>
                  </a:schemeClr>
                </a:solidFill>
              </a:rPr>
              <a:t>higher soil biological activity in soil</a:t>
            </a:r>
          </a:p>
          <a:p>
            <a:pPr>
              <a:buFont typeface="Wingdings" panose="05000000000000000000" pitchFamily="2" charset="2"/>
              <a:buChar char="Ø"/>
            </a:pPr>
            <a:r>
              <a:rPr lang="en-US" b="1" dirty="0">
                <a:solidFill>
                  <a:schemeClr val="accent6">
                    <a:lumMod val="75000"/>
                  </a:schemeClr>
                </a:solidFill>
              </a:rPr>
              <a:t>higher soil organic matter, better carbon sequestration</a:t>
            </a:r>
          </a:p>
          <a:p>
            <a:pPr>
              <a:buFont typeface="Wingdings" panose="05000000000000000000" pitchFamily="2" charset="2"/>
              <a:buChar char="Ø"/>
            </a:pPr>
            <a:r>
              <a:rPr lang="en-US" b="1" dirty="0">
                <a:solidFill>
                  <a:schemeClr val="accent6">
                    <a:lumMod val="75000"/>
                  </a:schemeClr>
                </a:solidFill>
              </a:rPr>
              <a:t>lower runoff, better water infiltration</a:t>
            </a:r>
          </a:p>
          <a:p>
            <a:pPr>
              <a:buFont typeface="Wingdings" panose="05000000000000000000" pitchFamily="2" charset="2"/>
              <a:buChar char="Ø"/>
            </a:pPr>
            <a:r>
              <a:rPr lang="en-US" b="1" dirty="0">
                <a:solidFill>
                  <a:schemeClr val="accent6">
                    <a:lumMod val="75000"/>
                  </a:schemeClr>
                </a:solidFill>
              </a:rPr>
              <a:t>deeper root development</a:t>
            </a:r>
          </a:p>
          <a:p>
            <a:pPr>
              <a:buFont typeface="Wingdings" panose="05000000000000000000" pitchFamily="2" charset="2"/>
              <a:buChar char="Ø"/>
            </a:pPr>
            <a:r>
              <a:rPr lang="en-US" b="1" dirty="0">
                <a:solidFill>
                  <a:schemeClr val="accent6">
                    <a:lumMod val="75000"/>
                  </a:schemeClr>
                </a:solidFill>
              </a:rPr>
              <a:t>less soil erosion</a:t>
            </a:r>
          </a:p>
          <a:p>
            <a:endParaRPr lang="en-US" dirty="0">
              <a:solidFill>
                <a:schemeClr val="accent6">
                  <a:lumMod val="75000"/>
                </a:schemeClr>
              </a:solidFill>
            </a:endParaRPr>
          </a:p>
        </p:txBody>
      </p:sp>
    </p:spTree>
    <p:extLst>
      <p:ext uri="{BB962C8B-B14F-4D97-AF65-F5344CB8AC3E}">
        <p14:creationId xmlns:p14="http://schemas.microsoft.com/office/powerpoint/2010/main" val="162129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descr="C:\Users\Dale\AppData\Local\Microsoft\Windows\Temporary Internet Files\Content.Outlook\WR7K9MTP\2012-04-11_13-31-03_23.jpg">
            <a:extLst>
              <a:ext uri="{FF2B5EF4-FFF2-40B4-BE49-F238E27FC236}">
                <a16:creationId xmlns:a16="http://schemas.microsoft.com/office/drawing/2014/main" id="{63647003-8E02-4B21-B6CE-E88A7FE3276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rot="5400000">
            <a:off x="1143000" y="-1143000"/>
            <a:ext cx="6858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1" y="2463131"/>
            <a:ext cx="4512879" cy="4394869"/>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68580" tIns="34290" rIns="68580" bIns="34290" rtlCol="0" anchor="t">
            <a:normAutofit/>
          </a:bodyPr>
          <a:lstStyle/>
          <a:p>
            <a:pPr algn="ctr">
              <a:spcAft>
                <a:spcPts val="750"/>
              </a:spcAft>
              <a:buClr>
                <a:schemeClr val="tx1"/>
              </a:buClr>
              <a:buSzPct val="100000"/>
            </a:pPr>
            <a:endParaRPr lang="en-US" sz="1200" cap="all"/>
          </a:p>
        </p:txBody>
      </p:sp>
      <p:sp>
        <p:nvSpPr>
          <p:cNvPr id="3" name="Title 2">
            <a:extLst>
              <a:ext uri="{FF2B5EF4-FFF2-40B4-BE49-F238E27FC236}">
                <a16:creationId xmlns:a16="http://schemas.microsoft.com/office/drawing/2014/main" id="{8CD954C4-27A2-4EE5-B579-A248BD404C98}"/>
              </a:ext>
            </a:extLst>
          </p:cNvPr>
          <p:cNvSpPr>
            <a:spLocks noGrp="1"/>
          </p:cNvSpPr>
          <p:nvPr>
            <p:ph type="title"/>
          </p:nvPr>
        </p:nvSpPr>
        <p:spPr>
          <a:xfrm>
            <a:off x="568370" y="3108964"/>
            <a:ext cx="3306817" cy="3390310"/>
          </a:xfrm>
        </p:spPr>
        <p:txBody>
          <a:bodyPr>
            <a:normAutofit/>
          </a:bodyPr>
          <a:lstStyle/>
          <a:p>
            <a:pPr algn="ctr"/>
            <a:r>
              <a:rPr lang="en-US" sz="3150" dirty="0"/>
              <a:t>Crimson clover</a:t>
            </a:r>
          </a:p>
        </p:txBody>
      </p:sp>
      <p:cxnSp>
        <p:nvCxnSpPr>
          <p:cNvPr id="11" name="Straight Connector 10">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5115" y="4226880"/>
            <a:ext cx="701565"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7545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A6C769-C5F5-40BB-B8F6-D2A9F3E50EB2}"/>
              </a:ext>
            </a:extLst>
          </p:cNvPr>
          <p:cNvSpPr>
            <a:spLocks noGrp="1"/>
          </p:cNvSpPr>
          <p:nvPr>
            <p:ph type="title"/>
          </p:nvPr>
        </p:nvSpPr>
        <p:spPr>
          <a:xfrm>
            <a:off x="628650" y="963877"/>
            <a:ext cx="2620771" cy="4930246"/>
          </a:xfrm>
        </p:spPr>
        <p:txBody>
          <a:bodyPr>
            <a:normAutofit/>
          </a:bodyPr>
          <a:lstStyle/>
          <a:p>
            <a:pPr algn="r"/>
            <a:r>
              <a:rPr lang="en-US">
                <a:solidFill>
                  <a:schemeClr val="accent1"/>
                </a:solidFill>
              </a:rPr>
              <a:t>Other poisonous plants that may occur in pastures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B3ED184-E9A9-4392-82F5-217DB935E6FC}"/>
              </a:ext>
            </a:extLst>
          </p:cNvPr>
          <p:cNvSpPr>
            <a:spLocks noGrp="1"/>
          </p:cNvSpPr>
          <p:nvPr>
            <p:ph idx="1"/>
          </p:nvPr>
        </p:nvSpPr>
        <p:spPr>
          <a:xfrm>
            <a:off x="3732023" y="963877"/>
            <a:ext cx="4783327" cy="4930246"/>
          </a:xfrm>
        </p:spPr>
        <p:txBody>
          <a:bodyPr anchor="ctr">
            <a:normAutofit/>
          </a:bodyPr>
          <a:lstStyle/>
          <a:p>
            <a:r>
              <a:rPr lang="en-US" sz="2100"/>
              <a:t>Stone fruits (cherry)</a:t>
            </a:r>
          </a:p>
          <a:p>
            <a:r>
              <a:rPr lang="en-US" sz="2100"/>
              <a:t>Black locust and honey locust</a:t>
            </a:r>
          </a:p>
          <a:p>
            <a:r>
              <a:rPr lang="en-US" sz="2100"/>
              <a:t>Black walnut, oaks, elderberry, and maples</a:t>
            </a:r>
          </a:p>
          <a:p>
            <a:r>
              <a:rPr lang="en-US" sz="2100"/>
              <a:t>Cocklebur</a:t>
            </a:r>
          </a:p>
          <a:p>
            <a:r>
              <a:rPr lang="en-US" sz="2100"/>
              <a:t>Nightshades (including tomatoes, peppers, etc)</a:t>
            </a:r>
          </a:p>
          <a:p>
            <a:r>
              <a:rPr lang="en-US" sz="2100"/>
              <a:t>Hemlocks, dogbane, jimsonweed, bindweed</a:t>
            </a:r>
          </a:p>
          <a:p>
            <a:r>
              <a:rPr lang="en-US" sz="2100"/>
              <a:t>Queen Annes lace, </a:t>
            </a:r>
          </a:p>
        </p:txBody>
      </p:sp>
    </p:spTree>
    <p:extLst>
      <p:ext uri="{BB962C8B-B14F-4D97-AF65-F5344CB8AC3E}">
        <p14:creationId xmlns:p14="http://schemas.microsoft.com/office/powerpoint/2010/main" val="19535691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BD0A92D-399A-41B4-B955-6B72A41B7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6048" y="0"/>
            <a:ext cx="9340048" cy="6850894"/>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75" name="Picture 74">
            <a:extLst>
              <a:ext uri="{FF2B5EF4-FFF2-40B4-BE49-F238E27FC236}">
                <a16:creationId xmlns:a16="http://schemas.microsoft.com/office/drawing/2014/main" id="{D6A49DF9-534D-4905-8F46-02AB63EB6F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email">
            <a:extLst>
              <a:ext uri="{28A0092B-C50C-407E-A947-70E740481C1C}">
                <a14:useLocalDpi xmlns:a14="http://schemas.microsoft.com/office/drawing/2010/main"/>
              </a:ext>
            </a:extLst>
          </a:blip>
          <a:srcRect r="23313"/>
          <a:stretch/>
        </p:blipFill>
        <p:spPr>
          <a:xfrm flipH="1">
            <a:off x="-196051" y="0"/>
            <a:ext cx="9340050" cy="6850894"/>
          </a:xfrm>
          <a:prstGeom prst="rect">
            <a:avLst/>
          </a:prstGeom>
        </p:spPr>
      </p:pic>
      <p:sp>
        <p:nvSpPr>
          <p:cNvPr id="2" name="Title 1">
            <a:extLst>
              <a:ext uri="{FF2B5EF4-FFF2-40B4-BE49-F238E27FC236}">
                <a16:creationId xmlns:a16="http://schemas.microsoft.com/office/drawing/2014/main" id="{867DDBE4-BEFE-4C38-BF52-F0684DC20585}"/>
              </a:ext>
            </a:extLst>
          </p:cNvPr>
          <p:cNvSpPr>
            <a:spLocks noGrp="1"/>
          </p:cNvSpPr>
          <p:nvPr>
            <p:ph type="title"/>
          </p:nvPr>
        </p:nvSpPr>
        <p:spPr>
          <a:xfrm>
            <a:off x="207226" y="4591054"/>
            <a:ext cx="4459934" cy="972836"/>
          </a:xfrm>
        </p:spPr>
        <p:txBody>
          <a:bodyPr vert="horz" lIns="91440" tIns="45720" rIns="91440" bIns="45720" rtlCol="0" anchor="t">
            <a:normAutofit/>
          </a:bodyPr>
          <a:lstStyle/>
          <a:p>
            <a:pPr defTabSz="685800"/>
            <a:r>
              <a:rPr lang="en-US" sz="3100" dirty="0">
                <a:solidFill>
                  <a:srgbClr val="000000"/>
                </a:solidFill>
              </a:rPr>
              <a:t>Slaframine toxicity</a:t>
            </a:r>
            <a:endParaRPr lang="en-US" sz="3100" kern="1200" dirty="0">
              <a:solidFill>
                <a:srgbClr val="000000"/>
              </a:solidFill>
              <a:latin typeface="+mj-lt"/>
              <a:ea typeface="+mj-ea"/>
              <a:cs typeface="+mj-cs"/>
            </a:endParaRPr>
          </a:p>
        </p:txBody>
      </p:sp>
      <p:sp>
        <p:nvSpPr>
          <p:cNvPr id="3" name="Content Placeholder 2">
            <a:extLst>
              <a:ext uri="{FF2B5EF4-FFF2-40B4-BE49-F238E27FC236}">
                <a16:creationId xmlns:a16="http://schemas.microsoft.com/office/drawing/2014/main" id="{F526A864-452A-4E95-9747-7702BEA28742}"/>
              </a:ext>
            </a:extLst>
          </p:cNvPr>
          <p:cNvSpPr>
            <a:spLocks noGrp="1"/>
          </p:cNvSpPr>
          <p:nvPr>
            <p:ph idx="1"/>
          </p:nvPr>
        </p:nvSpPr>
        <p:spPr>
          <a:xfrm>
            <a:off x="207508" y="3961930"/>
            <a:ext cx="4459652" cy="629123"/>
          </a:xfrm>
        </p:spPr>
        <p:txBody>
          <a:bodyPr vert="horz" lIns="91440" tIns="45720" rIns="91440" bIns="45720" rtlCol="0" anchor="b">
            <a:normAutofit/>
          </a:bodyPr>
          <a:lstStyle/>
          <a:p>
            <a:pPr marL="0" indent="0" defTabSz="685800">
              <a:spcBef>
                <a:spcPts val="750"/>
              </a:spcBef>
              <a:buNone/>
            </a:pPr>
            <a:r>
              <a:rPr lang="en-US" sz="1350" kern="1200" dirty="0">
                <a:solidFill>
                  <a:srgbClr val="000000"/>
                </a:solidFill>
                <a:latin typeface="+mn-lt"/>
                <a:ea typeface="+mn-ea"/>
                <a:cs typeface="+mn-cs"/>
              </a:rPr>
              <a:t>s</a:t>
            </a:r>
          </a:p>
        </p:txBody>
      </p:sp>
      <p:sp>
        <p:nvSpPr>
          <p:cNvPr id="77" name="Freeform 56">
            <a:extLst>
              <a:ext uri="{FF2B5EF4-FFF2-40B4-BE49-F238E27FC236}">
                <a16:creationId xmlns:a16="http://schemas.microsoft.com/office/drawing/2014/main" id="{9FA51AA9-DFBD-4CB2-9C70-26DAC24A34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213" y="-7107"/>
            <a:ext cx="4301461" cy="3189918"/>
          </a:xfrm>
          <a:custGeom>
            <a:avLst/>
            <a:gdLst>
              <a:gd name="connsiteX0" fmla="*/ 268379 w 4305922"/>
              <a:gd name="connsiteY0" fmla="*/ 0 h 3193227"/>
              <a:gd name="connsiteX1" fmla="*/ 4037544 w 4305922"/>
              <a:gd name="connsiteY1" fmla="*/ 0 h 3193227"/>
              <a:gd name="connsiteX2" fmla="*/ 4046072 w 4305922"/>
              <a:gd name="connsiteY2" fmla="*/ 14037 h 3193227"/>
              <a:gd name="connsiteX3" fmla="*/ 4305922 w 4305922"/>
              <a:gd name="connsiteY3" fmla="*/ 1040266 h 3193227"/>
              <a:gd name="connsiteX4" fmla="*/ 2152962 w 4305922"/>
              <a:gd name="connsiteY4" fmla="*/ 3193227 h 3193227"/>
              <a:gd name="connsiteX5" fmla="*/ 0 w 4305922"/>
              <a:gd name="connsiteY5" fmla="*/ 1040266 h 3193227"/>
              <a:gd name="connsiteX6" fmla="*/ 259851 w 4305922"/>
              <a:gd name="connsiteY6" fmla="*/ 14037 h 3193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5922" h="3193227">
                <a:moveTo>
                  <a:pt x="268379" y="0"/>
                </a:moveTo>
                <a:lnTo>
                  <a:pt x="4037544" y="0"/>
                </a:lnTo>
                <a:lnTo>
                  <a:pt x="4046072" y="14037"/>
                </a:lnTo>
                <a:cubicBezTo>
                  <a:pt x="4211790" y="319097"/>
                  <a:pt x="4305922" y="668689"/>
                  <a:pt x="4305922" y="1040266"/>
                </a:cubicBezTo>
                <a:cubicBezTo>
                  <a:pt x="4305922" y="2229314"/>
                  <a:pt x="3342009" y="3193227"/>
                  <a:pt x="2152962" y="3193227"/>
                </a:cubicBezTo>
                <a:cubicBezTo>
                  <a:pt x="963913" y="3193227"/>
                  <a:pt x="0" y="2229314"/>
                  <a:pt x="0" y="1040266"/>
                </a:cubicBezTo>
                <a:cubicBezTo>
                  <a:pt x="0" y="668689"/>
                  <a:pt x="94133" y="319097"/>
                  <a:pt x="259851" y="14037"/>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314" name="Picture 2" descr="https://classconnection.s3.amazonaws.com/792/flashcards/1332792/jpg/slaframine1366919043339.jpg">
            <a:extLst>
              <a:ext uri="{FF2B5EF4-FFF2-40B4-BE49-F238E27FC236}">
                <a16:creationId xmlns:a16="http://schemas.microsoft.com/office/drawing/2014/main" id="{2471941B-06E1-41AD-B996-38E723037B38}"/>
              </a:ext>
            </a:extLst>
          </p:cNvPr>
          <p:cNvPicPr>
            <a:picLocks noChangeAspect="1" noChangeArrowheads="1"/>
          </p:cNvPicPr>
          <p:nvPr/>
        </p:nvPicPr>
        <p:blipFill rotWithShape="1">
          <a:blip r:embed="rId3" cstate="email">
            <a:alphaModFix/>
            <a:extLst>
              <a:ext uri="{28A0092B-C50C-407E-A947-70E740481C1C}">
                <a14:useLocalDpi xmlns:a14="http://schemas.microsoft.com/office/drawing/2010/main"/>
              </a:ext>
            </a:extLst>
          </a:blip>
          <a:srcRect r="-1"/>
          <a:stretch/>
        </p:blipFill>
        <p:spPr bwMode="auto">
          <a:xfrm>
            <a:off x="329848" y="-15077"/>
            <a:ext cx="4059658" cy="3069017"/>
          </a:xfrm>
          <a:custGeom>
            <a:avLst/>
            <a:gdLst>
              <a:gd name="connsiteX0" fmla="*/ 288818 w 4063868"/>
              <a:gd name="connsiteY0" fmla="*/ 0 h 3072200"/>
              <a:gd name="connsiteX1" fmla="*/ 3775050 w 4063868"/>
              <a:gd name="connsiteY1" fmla="*/ 0 h 3072200"/>
              <a:gd name="connsiteX2" fmla="*/ 3818625 w 4063868"/>
              <a:gd name="connsiteY2" fmla="*/ 71726 h 3072200"/>
              <a:gd name="connsiteX3" fmla="*/ 4063868 w 4063868"/>
              <a:gd name="connsiteY3" fmla="*/ 1040266 h 3072200"/>
              <a:gd name="connsiteX4" fmla="*/ 2031934 w 4063868"/>
              <a:gd name="connsiteY4" fmla="*/ 3072200 h 3072200"/>
              <a:gd name="connsiteX5" fmla="*/ 0 w 4063868"/>
              <a:gd name="connsiteY5" fmla="*/ 1040266 h 3072200"/>
              <a:gd name="connsiteX6" fmla="*/ 245244 w 4063868"/>
              <a:gd name="connsiteY6" fmla="*/ 71726 h 30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3868" h="3072200">
                <a:moveTo>
                  <a:pt x="288818" y="0"/>
                </a:moveTo>
                <a:lnTo>
                  <a:pt x="3775050" y="0"/>
                </a:lnTo>
                <a:lnTo>
                  <a:pt x="3818625" y="71726"/>
                </a:lnTo>
                <a:cubicBezTo>
                  <a:pt x="3975028" y="359637"/>
                  <a:pt x="4063868" y="689577"/>
                  <a:pt x="4063868" y="1040266"/>
                </a:cubicBezTo>
                <a:cubicBezTo>
                  <a:pt x="4063868" y="2162473"/>
                  <a:pt x="3154140" y="3072200"/>
                  <a:pt x="2031934" y="3072200"/>
                </a:cubicBezTo>
                <a:cubicBezTo>
                  <a:pt x="909728" y="3072200"/>
                  <a:pt x="0" y="2162473"/>
                  <a:pt x="0" y="1040266"/>
                </a:cubicBezTo>
                <a:cubicBezTo>
                  <a:pt x="0" y="689577"/>
                  <a:pt x="88841" y="359637"/>
                  <a:pt x="245244" y="71726"/>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79" name="Freeform 58">
            <a:extLst>
              <a:ext uri="{FF2B5EF4-FFF2-40B4-BE49-F238E27FC236}">
                <a16:creationId xmlns:a16="http://schemas.microsoft.com/office/drawing/2014/main" id="{D5905D0D-FE5E-454B-A340-4DE821C09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2327" y="1420882"/>
            <a:ext cx="4501673" cy="5437119"/>
          </a:xfrm>
          <a:custGeom>
            <a:avLst/>
            <a:gdLst>
              <a:gd name="connsiteX0" fmla="*/ 3034499 w 4506342"/>
              <a:gd name="connsiteY0" fmla="*/ 0 h 5442758"/>
              <a:gd name="connsiteX1" fmla="*/ 4480922 w 4506342"/>
              <a:gd name="connsiteY1" fmla="*/ 366248 h 5442758"/>
              <a:gd name="connsiteX2" fmla="*/ 4506342 w 4506342"/>
              <a:gd name="connsiteY2" fmla="*/ 381691 h 5442758"/>
              <a:gd name="connsiteX3" fmla="*/ 4506342 w 4506342"/>
              <a:gd name="connsiteY3" fmla="*/ 5442758 h 5442758"/>
              <a:gd name="connsiteX4" fmla="*/ 1193461 w 4506342"/>
              <a:gd name="connsiteY4" fmla="*/ 5442758 h 5442758"/>
              <a:gd name="connsiteX5" fmla="*/ 1104276 w 4506342"/>
              <a:gd name="connsiteY5" fmla="*/ 5376066 h 5442758"/>
              <a:gd name="connsiteX6" fmla="*/ 0 w 4506342"/>
              <a:gd name="connsiteY6" fmla="*/ 3034499 h 5442758"/>
              <a:gd name="connsiteX7" fmla="*/ 3034499 w 4506342"/>
              <a:gd name="connsiteY7" fmla="*/ 0 h 544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6342" h="5442758">
                <a:moveTo>
                  <a:pt x="3034499" y="0"/>
                </a:moveTo>
                <a:cubicBezTo>
                  <a:pt x="3558220" y="0"/>
                  <a:pt x="4050953" y="132675"/>
                  <a:pt x="4480922" y="366248"/>
                </a:cubicBezTo>
                <a:lnTo>
                  <a:pt x="4506342" y="381691"/>
                </a:lnTo>
                <a:lnTo>
                  <a:pt x="4506342" y="5442758"/>
                </a:lnTo>
                <a:lnTo>
                  <a:pt x="1193461" y="5442758"/>
                </a:lnTo>
                <a:lnTo>
                  <a:pt x="1104276" y="5376066"/>
                </a:lnTo>
                <a:cubicBezTo>
                  <a:pt x="429867" y="4819495"/>
                  <a:pt x="0" y="3977198"/>
                  <a:pt x="0" y="3034499"/>
                </a:cubicBezTo>
                <a:cubicBezTo>
                  <a:pt x="0" y="1358591"/>
                  <a:pt x="1358591" y="0"/>
                  <a:pt x="3034499"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pic>
        <p:nvPicPr>
          <p:cNvPr id="13316" name="Picture 4" descr="http://www.omafra.gov.on.ca/english/livestock/horses/facts/info_slobbersf1.jpg">
            <a:extLst>
              <a:ext uri="{FF2B5EF4-FFF2-40B4-BE49-F238E27FC236}">
                <a16:creationId xmlns:a16="http://schemas.microsoft.com/office/drawing/2014/main" id="{78B8594A-313A-4ABD-9AF3-BCBD7CA59141}"/>
              </a:ext>
            </a:extLst>
          </p:cNvPr>
          <p:cNvPicPr>
            <a:picLocks noChangeAspect="1" noChangeArrowheads="1"/>
          </p:cNvPicPr>
          <p:nvPr/>
        </p:nvPicPr>
        <p:blipFill rotWithShape="1">
          <a:blip r:embed="rId4" cstate="email">
            <a:alphaModFix/>
            <a:extLst>
              <a:ext uri="{28A0092B-C50C-407E-A947-70E740481C1C}">
                <a14:useLocalDpi xmlns:a14="http://schemas.microsoft.com/office/drawing/2010/main"/>
              </a:ext>
            </a:extLst>
          </a:blip>
          <a:srcRect b="-1"/>
          <a:stretch/>
        </p:blipFill>
        <p:spPr bwMode="auto">
          <a:xfrm>
            <a:off x="4797277" y="1575831"/>
            <a:ext cx="4346723" cy="5282169"/>
          </a:xfrm>
          <a:custGeom>
            <a:avLst/>
            <a:gdLst>
              <a:gd name="connsiteX0" fmla="*/ 2879389 w 4351232"/>
              <a:gd name="connsiteY0" fmla="*/ 0 h 5287648"/>
              <a:gd name="connsiteX1" fmla="*/ 4251877 w 4351232"/>
              <a:gd name="connsiteY1" fmla="*/ 347527 h 5287648"/>
              <a:gd name="connsiteX2" fmla="*/ 4351232 w 4351232"/>
              <a:gd name="connsiteY2" fmla="*/ 407886 h 5287648"/>
              <a:gd name="connsiteX3" fmla="*/ 4351232 w 4351232"/>
              <a:gd name="connsiteY3" fmla="*/ 5287648 h 5287648"/>
              <a:gd name="connsiteX4" fmla="*/ 1303444 w 4351232"/>
              <a:gd name="connsiteY4" fmla="*/ 5287648 h 5287648"/>
              <a:gd name="connsiteX5" fmla="*/ 1269495 w 4351232"/>
              <a:gd name="connsiteY5" fmla="*/ 5267024 h 5287648"/>
              <a:gd name="connsiteX6" fmla="*/ 0 w 4351232"/>
              <a:gd name="connsiteY6" fmla="*/ 2879389 h 5287648"/>
              <a:gd name="connsiteX7" fmla="*/ 2879389 w 4351232"/>
              <a:gd name="connsiteY7" fmla="*/ 0 h 5287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1232" h="5287648">
                <a:moveTo>
                  <a:pt x="2879389" y="0"/>
                </a:moveTo>
                <a:cubicBezTo>
                  <a:pt x="3376340" y="0"/>
                  <a:pt x="3843887" y="125893"/>
                  <a:pt x="4251877" y="347527"/>
                </a:cubicBezTo>
                <a:lnTo>
                  <a:pt x="4351232" y="407886"/>
                </a:lnTo>
                <a:lnTo>
                  <a:pt x="4351232" y="5287648"/>
                </a:lnTo>
                <a:lnTo>
                  <a:pt x="1303444" y="5287648"/>
                </a:lnTo>
                <a:lnTo>
                  <a:pt x="1269495" y="5267024"/>
                </a:lnTo>
                <a:cubicBezTo>
                  <a:pt x="503573" y="4749577"/>
                  <a:pt x="0" y="3873291"/>
                  <a:pt x="0" y="2879389"/>
                </a:cubicBezTo>
                <a:cubicBezTo>
                  <a:pt x="0" y="1289146"/>
                  <a:pt x="1289146" y="0"/>
                  <a:pt x="2879389"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5753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E9EF4-CCB4-489B-83B7-7379C15DB530}"/>
              </a:ext>
            </a:extLst>
          </p:cNvPr>
          <p:cNvSpPr>
            <a:spLocks noGrp="1"/>
          </p:cNvSpPr>
          <p:nvPr>
            <p:ph type="title"/>
          </p:nvPr>
        </p:nvSpPr>
        <p:spPr>
          <a:xfrm>
            <a:off x="360759" y="327026"/>
            <a:ext cx="2468166" cy="2287588"/>
          </a:xfrm>
        </p:spPr>
        <p:txBody>
          <a:bodyPr anchor="ctr">
            <a:normAutofit/>
          </a:bodyPr>
          <a:lstStyle/>
          <a:p>
            <a:r>
              <a:rPr lang="en-US" sz="3100" dirty="0"/>
              <a:t>What to plant for horse pasture</a:t>
            </a:r>
          </a:p>
        </p:txBody>
      </p:sp>
      <p:pic>
        <p:nvPicPr>
          <p:cNvPr id="4" name="Content Placeholder 4">
            <a:extLst>
              <a:ext uri="{FF2B5EF4-FFF2-40B4-BE49-F238E27FC236}">
                <a16:creationId xmlns:a16="http://schemas.microsoft.com/office/drawing/2014/main" id="{66F8C73C-BBEF-4ABA-BA85-85859A8918B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6876" y="2806693"/>
            <a:ext cx="9150876"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sp>
        <p:nvSpPr>
          <p:cNvPr id="3" name="Content Placeholder 2">
            <a:extLst>
              <a:ext uri="{FF2B5EF4-FFF2-40B4-BE49-F238E27FC236}">
                <a16:creationId xmlns:a16="http://schemas.microsoft.com/office/drawing/2014/main" id="{C79C509F-1033-4CC0-981E-CB5486B0A4D4}"/>
              </a:ext>
            </a:extLst>
          </p:cNvPr>
          <p:cNvSpPr>
            <a:spLocks noGrp="1"/>
          </p:cNvSpPr>
          <p:nvPr>
            <p:ph idx="1"/>
          </p:nvPr>
        </p:nvSpPr>
        <p:spPr>
          <a:xfrm>
            <a:off x="3167986" y="0"/>
            <a:ext cx="5614060" cy="3178629"/>
          </a:xfrm>
        </p:spPr>
        <p:txBody>
          <a:bodyPr anchor="ctr">
            <a:normAutofit/>
          </a:bodyPr>
          <a:lstStyle/>
          <a:p>
            <a:pPr marL="0" indent="0">
              <a:buNone/>
            </a:pPr>
            <a:endParaRPr lang="en-US" sz="1600" dirty="0"/>
          </a:p>
          <a:p>
            <a:r>
              <a:rPr lang="en-US" sz="2000" dirty="0"/>
              <a:t>Ideal horse pasture species would be tolerant of close grazing, need no special management, be productive over a long season, and require no fertilizer</a:t>
            </a:r>
          </a:p>
          <a:p>
            <a:r>
              <a:rPr lang="en-US" sz="2000" dirty="0"/>
              <a:t>It does not exist!</a:t>
            </a:r>
          </a:p>
          <a:p>
            <a:r>
              <a:rPr lang="en-US" sz="2000" dirty="0"/>
              <a:t>Diversity is key, combine species of different strengths</a:t>
            </a:r>
          </a:p>
          <a:p>
            <a:r>
              <a:rPr lang="en-US" sz="2000" dirty="0"/>
              <a:t>Some species work better than others</a:t>
            </a:r>
          </a:p>
          <a:p>
            <a:endParaRPr lang="en-US" sz="1600" dirty="0"/>
          </a:p>
        </p:txBody>
      </p:sp>
    </p:spTree>
    <p:extLst>
      <p:ext uri="{BB962C8B-B14F-4D97-AF65-F5344CB8AC3E}">
        <p14:creationId xmlns:p14="http://schemas.microsoft.com/office/powerpoint/2010/main" val="199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6"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755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BBAC5E-6995-46B6-9827-488309158758}"/>
              </a:ext>
            </a:extLst>
          </p:cNvPr>
          <p:cNvSpPr>
            <a:spLocks noGrp="1"/>
          </p:cNvSpPr>
          <p:nvPr>
            <p:ph type="title"/>
          </p:nvPr>
        </p:nvSpPr>
        <p:spPr>
          <a:xfrm>
            <a:off x="393192" y="4767072"/>
            <a:ext cx="4945641" cy="1625210"/>
          </a:xfrm>
        </p:spPr>
        <p:txBody>
          <a:bodyPr>
            <a:normAutofit/>
          </a:bodyPr>
          <a:lstStyle/>
          <a:p>
            <a:pPr algn="r"/>
            <a:r>
              <a:rPr lang="en-US">
                <a:solidFill>
                  <a:srgbClr val="FFFFFF"/>
                </a:solidFill>
              </a:rPr>
              <a:t>Friendly endophyte tall fescue</a:t>
            </a:r>
          </a:p>
        </p:txBody>
      </p:sp>
      <p:pic>
        <p:nvPicPr>
          <p:cNvPr id="18434" name="Picture 2" descr="http://www.invasive.org/eastern/images/1536x1024/2307190.jpg">
            <a:extLst>
              <a:ext uri="{FF2B5EF4-FFF2-40B4-BE49-F238E27FC236}">
                <a16:creationId xmlns:a16="http://schemas.microsoft.com/office/drawing/2014/main" id="{0FBCAC83-2325-473D-993E-89599CCA22D3}"/>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45660" y="321733"/>
            <a:ext cx="5293729"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16E4FF4-4C35-4563-8000-5DA75C69E3F6}"/>
              </a:ext>
            </a:extLst>
          </p:cNvPr>
          <p:cNvSpPr>
            <a:spLocks noGrp="1"/>
          </p:cNvSpPr>
          <p:nvPr>
            <p:ph idx="1"/>
          </p:nvPr>
        </p:nvSpPr>
        <p:spPr>
          <a:xfrm>
            <a:off x="6021989" y="917725"/>
            <a:ext cx="2568554" cy="4852362"/>
          </a:xfrm>
        </p:spPr>
        <p:txBody>
          <a:bodyPr anchor="ctr">
            <a:normAutofit/>
          </a:bodyPr>
          <a:lstStyle/>
          <a:p>
            <a:r>
              <a:rPr lang="en-US" sz="3200" dirty="0">
                <a:solidFill>
                  <a:srgbClr val="FFFFFF"/>
                </a:solidFill>
              </a:rPr>
              <a:t>Max Q</a:t>
            </a:r>
          </a:p>
          <a:p>
            <a:r>
              <a:rPr lang="en-US" sz="3200" dirty="0" err="1">
                <a:solidFill>
                  <a:srgbClr val="FFFFFF"/>
                </a:solidFill>
              </a:rPr>
              <a:t>Baroptima</a:t>
            </a:r>
            <a:r>
              <a:rPr lang="en-US" sz="3200" dirty="0">
                <a:solidFill>
                  <a:srgbClr val="FFFFFF"/>
                </a:solidFill>
              </a:rPr>
              <a:t> E34+</a:t>
            </a:r>
          </a:p>
          <a:p>
            <a:r>
              <a:rPr lang="en-US" sz="3200" dirty="0">
                <a:solidFill>
                  <a:srgbClr val="FFFFFF"/>
                </a:solidFill>
              </a:rPr>
              <a:t>Texoma</a:t>
            </a:r>
          </a:p>
          <a:p>
            <a:r>
              <a:rPr lang="en-US" sz="3200" dirty="0">
                <a:solidFill>
                  <a:srgbClr val="FFFFFF"/>
                </a:solidFill>
              </a:rPr>
              <a:t>Estancia</a:t>
            </a:r>
          </a:p>
        </p:txBody>
      </p:sp>
    </p:spTree>
    <p:extLst>
      <p:ext uri="{BB962C8B-B14F-4D97-AF65-F5344CB8AC3E}">
        <p14:creationId xmlns:p14="http://schemas.microsoft.com/office/powerpoint/2010/main" val="21161561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F8C8A-29DC-461B-A672-A257F9D74D1A}"/>
              </a:ext>
            </a:extLst>
          </p:cNvPr>
          <p:cNvSpPr>
            <a:spLocks noGrp="1"/>
          </p:cNvSpPr>
          <p:nvPr>
            <p:ph type="title"/>
          </p:nvPr>
        </p:nvSpPr>
        <p:spPr/>
        <p:txBody>
          <a:bodyPr/>
          <a:lstStyle/>
          <a:p>
            <a:r>
              <a:rPr lang="en-US" dirty="0"/>
              <a:t>Kentucky bluegrass</a:t>
            </a:r>
          </a:p>
        </p:txBody>
      </p:sp>
      <p:sp>
        <p:nvSpPr>
          <p:cNvPr id="3" name="Content Placeholder 2">
            <a:extLst>
              <a:ext uri="{FF2B5EF4-FFF2-40B4-BE49-F238E27FC236}">
                <a16:creationId xmlns:a16="http://schemas.microsoft.com/office/drawing/2014/main" id="{AFB50812-ECFC-47E0-BB20-7E94EC21ACCA}"/>
              </a:ext>
            </a:extLst>
          </p:cNvPr>
          <p:cNvSpPr>
            <a:spLocks noGrp="1"/>
          </p:cNvSpPr>
          <p:nvPr>
            <p:ph idx="1"/>
          </p:nvPr>
        </p:nvSpPr>
        <p:spPr/>
        <p:txBody>
          <a:bodyPr/>
          <a:lstStyle/>
          <a:p>
            <a:r>
              <a:rPr lang="en-US" dirty="0"/>
              <a:t>Not very productive</a:t>
            </a:r>
          </a:p>
          <a:p>
            <a:r>
              <a:rPr lang="en-US" dirty="0"/>
              <a:t>Very tolerant of close grazing</a:t>
            </a:r>
          </a:p>
          <a:p>
            <a:r>
              <a:rPr lang="en-US" dirty="0"/>
              <a:t>Only produces in spring in fall </a:t>
            </a:r>
          </a:p>
        </p:txBody>
      </p:sp>
      <p:pic>
        <p:nvPicPr>
          <p:cNvPr id="14338" name="Picture 2" descr="https://i0.wp.com/www.quiet-corner.com/wp-content/uploads/2016/07/Kentucky-Bluegrass-Lawn-Care-2.jpg">
            <a:extLst>
              <a:ext uri="{FF2B5EF4-FFF2-40B4-BE49-F238E27FC236}">
                <a16:creationId xmlns:a16="http://schemas.microsoft.com/office/drawing/2014/main" id="{95022B11-84C0-4D5C-9E60-A5F0661468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91136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3644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4BB9-AC26-4DA1-99CA-3BF24780138D}"/>
              </a:ext>
            </a:extLst>
          </p:cNvPr>
          <p:cNvSpPr>
            <a:spLocks noGrp="1"/>
          </p:cNvSpPr>
          <p:nvPr>
            <p:ph type="title"/>
          </p:nvPr>
        </p:nvSpPr>
        <p:spPr/>
        <p:txBody>
          <a:bodyPr/>
          <a:lstStyle/>
          <a:p>
            <a:r>
              <a:rPr lang="en-US" dirty="0" err="1"/>
              <a:t>Orchardgrass</a:t>
            </a:r>
            <a:endParaRPr lang="en-US" dirty="0"/>
          </a:p>
        </p:txBody>
      </p:sp>
      <p:sp>
        <p:nvSpPr>
          <p:cNvPr id="3" name="Content Placeholder 2">
            <a:extLst>
              <a:ext uri="{FF2B5EF4-FFF2-40B4-BE49-F238E27FC236}">
                <a16:creationId xmlns:a16="http://schemas.microsoft.com/office/drawing/2014/main" id="{DE67DE03-57F0-4CF9-87FC-D4C6B5D2E648}"/>
              </a:ext>
            </a:extLst>
          </p:cNvPr>
          <p:cNvSpPr>
            <a:spLocks noGrp="1"/>
          </p:cNvSpPr>
          <p:nvPr>
            <p:ph idx="1"/>
          </p:nvPr>
        </p:nvSpPr>
        <p:spPr/>
        <p:txBody>
          <a:bodyPr/>
          <a:lstStyle/>
          <a:p>
            <a:r>
              <a:rPr lang="en-US" dirty="0"/>
              <a:t>Cool-season grass, but grows more than most cool-season grasses in summer</a:t>
            </a:r>
          </a:p>
          <a:p>
            <a:r>
              <a:rPr lang="en-US" dirty="0"/>
              <a:t>Bunchgrass, does not form a good sod</a:t>
            </a:r>
          </a:p>
          <a:p>
            <a:r>
              <a:rPr lang="en-US" dirty="0"/>
              <a:t>Not tolerant of close grazing</a:t>
            </a:r>
          </a:p>
          <a:p>
            <a:r>
              <a:rPr lang="en-US" dirty="0"/>
              <a:t>Mixes well with legumes</a:t>
            </a:r>
          </a:p>
          <a:p>
            <a:r>
              <a:rPr lang="en-US" dirty="0"/>
              <a:t>Plants thin out over time unless reseeding is allowed</a:t>
            </a:r>
          </a:p>
        </p:txBody>
      </p:sp>
      <p:pic>
        <p:nvPicPr>
          <p:cNvPr id="15362" name="Picture 2" descr="https://static1.squarespace.com/static/53b1a4ffe4b0be1ad02217c5/53bc552de4b0239883a3c00c/53cc3de4e4b0945af87d8bab/1469727168159/Orchardgrass+%28Dactylis+glomerata%29.jpg">
            <a:extLst>
              <a:ext uri="{FF2B5EF4-FFF2-40B4-BE49-F238E27FC236}">
                <a16:creationId xmlns:a16="http://schemas.microsoft.com/office/drawing/2014/main" id="{51B661D5-8F36-4717-80BA-414196677E82}"/>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1025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B097-CCEC-4A25-92D8-461261DF2925}"/>
              </a:ext>
            </a:extLst>
          </p:cNvPr>
          <p:cNvSpPr>
            <a:spLocks noGrp="1"/>
          </p:cNvSpPr>
          <p:nvPr>
            <p:ph type="title"/>
          </p:nvPr>
        </p:nvSpPr>
        <p:spPr/>
        <p:txBody>
          <a:bodyPr/>
          <a:lstStyle/>
          <a:p>
            <a:r>
              <a:rPr lang="en-US" dirty="0"/>
              <a:t>Smooth bromegrass</a:t>
            </a:r>
          </a:p>
        </p:txBody>
      </p:sp>
      <p:sp>
        <p:nvSpPr>
          <p:cNvPr id="3" name="Content Placeholder 2">
            <a:extLst>
              <a:ext uri="{FF2B5EF4-FFF2-40B4-BE49-F238E27FC236}">
                <a16:creationId xmlns:a16="http://schemas.microsoft.com/office/drawing/2014/main" id="{2B32458A-D8E6-466C-8344-78A276F6AEF3}"/>
              </a:ext>
            </a:extLst>
          </p:cNvPr>
          <p:cNvSpPr>
            <a:spLocks noGrp="1"/>
          </p:cNvSpPr>
          <p:nvPr>
            <p:ph idx="1"/>
          </p:nvPr>
        </p:nvSpPr>
        <p:spPr/>
        <p:txBody>
          <a:bodyPr/>
          <a:lstStyle/>
          <a:p>
            <a:r>
              <a:rPr lang="en-US" dirty="0"/>
              <a:t>Very palatable</a:t>
            </a:r>
          </a:p>
          <a:p>
            <a:r>
              <a:rPr lang="en-US" dirty="0"/>
              <a:t>Not tolerant of close grazing</a:t>
            </a:r>
          </a:p>
          <a:p>
            <a:r>
              <a:rPr lang="en-US" dirty="0"/>
              <a:t>Forms a sod</a:t>
            </a:r>
          </a:p>
          <a:p>
            <a:r>
              <a:rPr lang="en-US" dirty="0"/>
              <a:t>Produces mainly in spring</a:t>
            </a:r>
          </a:p>
        </p:txBody>
      </p:sp>
      <p:pic>
        <p:nvPicPr>
          <p:cNvPr id="16386" name="Picture 2" descr="https://greatbasinseeds.com/wp-content/uploads/2013/09/IMG_6061.jpg">
            <a:extLst>
              <a:ext uri="{FF2B5EF4-FFF2-40B4-BE49-F238E27FC236}">
                <a16:creationId xmlns:a16="http://schemas.microsoft.com/office/drawing/2014/main" id="{C105038D-6836-40D3-8FC0-1BDFE124ED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80489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60CF9-ED78-4E49-9870-237F85941D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0EC5C4-D6D5-46B1-B5EE-65AD8F2694C6}"/>
              </a:ext>
            </a:extLst>
          </p:cNvPr>
          <p:cNvSpPr>
            <a:spLocks noGrp="1"/>
          </p:cNvSpPr>
          <p:nvPr>
            <p:ph idx="1"/>
          </p:nvPr>
        </p:nvSpPr>
        <p:spPr/>
        <p:txBody>
          <a:bodyPr/>
          <a:lstStyle/>
          <a:p>
            <a:endParaRPr lang="en-US"/>
          </a:p>
        </p:txBody>
      </p:sp>
      <p:pic>
        <p:nvPicPr>
          <p:cNvPr id="6146" name="Picture 2" descr="https://feedyardfoodie.files.wordpress.com/2012/05/alfalfa-may14-004.jpg">
            <a:extLst>
              <a:ext uri="{FF2B5EF4-FFF2-40B4-BE49-F238E27FC236}">
                <a16:creationId xmlns:a16="http://schemas.microsoft.com/office/drawing/2014/main" id="{E2F9F096-D247-4926-BCC9-ECEC7BC60C4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283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EE868-B1EC-4A80-9CC7-A5B0620CF0C6}"/>
              </a:ext>
            </a:extLst>
          </p:cNvPr>
          <p:cNvSpPr>
            <a:spLocks noGrp="1"/>
          </p:cNvSpPr>
          <p:nvPr>
            <p:ph type="title"/>
          </p:nvPr>
        </p:nvSpPr>
        <p:spPr/>
        <p:txBody>
          <a:bodyPr/>
          <a:lstStyle/>
          <a:p>
            <a:r>
              <a:rPr lang="en-US" dirty="0"/>
              <a:t>Native tallgrass prairie (warm-season)</a:t>
            </a:r>
          </a:p>
        </p:txBody>
      </p:sp>
      <p:sp>
        <p:nvSpPr>
          <p:cNvPr id="3" name="Content Placeholder 2">
            <a:extLst>
              <a:ext uri="{FF2B5EF4-FFF2-40B4-BE49-F238E27FC236}">
                <a16:creationId xmlns:a16="http://schemas.microsoft.com/office/drawing/2014/main" id="{91409AA0-A7CD-4200-BA1C-3B7713C927B3}"/>
              </a:ext>
            </a:extLst>
          </p:cNvPr>
          <p:cNvSpPr>
            <a:spLocks noGrp="1"/>
          </p:cNvSpPr>
          <p:nvPr>
            <p:ph idx="1"/>
          </p:nvPr>
        </p:nvSpPr>
        <p:spPr/>
        <p:txBody>
          <a:bodyPr/>
          <a:lstStyle/>
          <a:p>
            <a:r>
              <a:rPr lang="en-US" dirty="0"/>
              <a:t>Consists of big bluestem, Indiangrass, little bluestem, switchgrass, and </a:t>
            </a:r>
            <a:r>
              <a:rPr lang="en-US" dirty="0" err="1"/>
              <a:t>sideoats</a:t>
            </a:r>
            <a:r>
              <a:rPr lang="en-US" dirty="0"/>
              <a:t> </a:t>
            </a:r>
            <a:r>
              <a:rPr lang="en-US" dirty="0" err="1"/>
              <a:t>grama</a:t>
            </a:r>
            <a:r>
              <a:rPr lang="en-US" dirty="0"/>
              <a:t>, plus a host of minor grasses and </a:t>
            </a:r>
            <a:r>
              <a:rPr lang="en-US" dirty="0" err="1"/>
              <a:t>wildlfowers</a:t>
            </a:r>
            <a:endParaRPr lang="en-US" dirty="0"/>
          </a:p>
          <a:p>
            <a:r>
              <a:rPr lang="en-US" dirty="0"/>
              <a:t>Not tolerant of close grazing</a:t>
            </a:r>
          </a:p>
          <a:p>
            <a:r>
              <a:rPr lang="en-US" dirty="0"/>
              <a:t>Most productive May through July</a:t>
            </a:r>
          </a:p>
        </p:txBody>
      </p:sp>
      <p:pic>
        <p:nvPicPr>
          <p:cNvPr id="17410" name="Picture 2" descr="http://windowontheprairie.com/wp-content/uploads/2010/06/Tallgrass_Prairie02.jpg">
            <a:extLst>
              <a:ext uri="{FF2B5EF4-FFF2-40B4-BE49-F238E27FC236}">
                <a16:creationId xmlns:a16="http://schemas.microsoft.com/office/drawing/2014/main" id="{D742046A-C65C-4BAB-93BB-63BF8B36266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 y="10550"/>
            <a:ext cx="9144001" cy="6847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1016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t3.gstatic.com/images?q=tbn:ANd9GcSNOVNsW16RxsOOOiuL1zUp_z1b0WEFPsxW6Ex9gdEpk7h1LWxYwPpKivQp"/>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7709"/>
            <a:ext cx="10154628" cy="68441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738FD53-C105-485B-9C9D-F49A7CBD3081}"/>
              </a:ext>
            </a:extLst>
          </p:cNvPr>
          <p:cNvSpPr txBox="1"/>
          <p:nvPr/>
        </p:nvSpPr>
        <p:spPr>
          <a:xfrm>
            <a:off x="189187" y="5969654"/>
            <a:ext cx="3894082" cy="523220"/>
          </a:xfrm>
          <a:prstGeom prst="rect">
            <a:avLst/>
          </a:prstGeom>
          <a:noFill/>
        </p:spPr>
        <p:txBody>
          <a:bodyPr wrap="square" rtlCol="0">
            <a:spAutoFit/>
          </a:bodyPr>
          <a:lstStyle/>
          <a:p>
            <a:r>
              <a:rPr lang="en-US" sz="2800" dirty="0">
                <a:solidFill>
                  <a:schemeClr val="bg1"/>
                </a:solidFill>
              </a:rPr>
              <a:t>Parasites in a dew drop</a:t>
            </a:r>
          </a:p>
        </p:txBody>
      </p:sp>
    </p:spTree>
    <p:extLst>
      <p:ext uri="{BB962C8B-B14F-4D97-AF65-F5344CB8AC3E}">
        <p14:creationId xmlns:p14="http://schemas.microsoft.com/office/powerpoint/2010/main" val="3396400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large brown cow standing on top of a lush green field&#10;&#10;Description automatically generated">
            <a:extLst>
              <a:ext uri="{FF2B5EF4-FFF2-40B4-BE49-F238E27FC236}">
                <a16:creationId xmlns:a16="http://schemas.microsoft.com/office/drawing/2014/main" id="{A599A81D-6D18-448A-8517-A06026FC728B}"/>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b="-2"/>
          <a:stretch/>
        </p:blipFill>
        <p:spPr>
          <a:xfrm>
            <a:off x="0" y="0"/>
            <a:ext cx="9364871" cy="685800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EC65BC7B-4E83-4E9D-B5D9-F24071089EE7}"/>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Eastern gamagrass</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8628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2">
            <a:extLst>
              <a:ext uri="{FF2B5EF4-FFF2-40B4-BE49-F238E27FC236}">
                <a16:creationId xmlns:a16="http://schemas.microsoft.com/office/drawing/2014/main" id="{6DE01E9A-1AEA-49FA-B4BE-AA10E932C8DF}"/>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85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38E85F-785E-4C3C-B8C6-8C9D083B51BD}"/>
              </a:ext>
            </a:extLst>
          </p:cNvPr>
          <p:cNvSpPr>
            <a:spLocks noGrp="1"/>
          </p:cNvSpPr>
          <p:nvPr>
            <p:ph type="title"/>
          </p:nvPr>
        </p:nvSpPr>
        <p:spPr>
          <a:xfrm>
            <a:off x="392906" y="425950"/>
            <a:ext cx="8408194" cy="744836"/>
          </a:xfrm>
        </p:spPr>
        <p:txBody>
          <a:bodyPr vert="horz" lIns="91440" tIns="45720" rIns="91440" bIns="45720" rtlCol="0" anchor="ctr">
            <a:normAutofit/>
          </a:bodyPr>
          <a:lstStyle/>
          <a:p>
            <a:pPr algn="ctr"/>
            <a:r>
              <a:rPr lang="en-US" sz="3100">
                <a:solidFill>
                  <a:schemeClr val="tx1">
                    <a:lumMod val="85000"/>
                    <a:lumOff val="15000"/>
                  </a:schemeClr>
                </a:solidFill>
              </a:rPr>
              <a:t>Bermudagrass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5069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24356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96029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field&#10;&#10;Description automatically generated">
            <a:extLst>
              <a:ext uri="{FF2B5EF4-FFF2-40B4-BE49-F238E27FC236}">
                <a16:creationId xmlns:a16="http://schemas.microsoft.com/office/drawing/2014/main" id="{824B44B6-E99B-4563-8B6E-A3D01196D2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id="{55B9E7B8-2625-4BCA-9781-0D7D69C0A303}"/>
              </a:ext>
            </a:extLst>
          </p:cNvPr>
          <p:cNvSpPr>
            <a:spLocks noGrp="1"/>
          </p:cNvSpPr>
          <p:nvPr>
            <p:ph type="title"/>
          </p:nvPr>
        </p:nvSpPr>
        <p:spPr/>
        <p:txBody>
          <a:bodyPr>
            <a:noAutofit/>
          </a:bodyPr>
          <a:lstStyle/>
          <a:p>
            <a:r>
              <a:rPr lang="en-US" sz="6000" dirty="0">
                <a:latin typeface="Brush Script MT" panose="03060802040406070304" pitchFamily="66" charset="0"/>
              </a:rPr>
              <a:t>Thank you for coming!</a:t>
            </a:r>
          </a:p>
        </p:txBody>
      </p:sp>
    </p:spTree>
    <p:extLst>
      <p:ext uri="{BB962C8B-B14F-4D97-AF65-F5344CB8AC3E}">
        <p14:creationId xmlns:p14="http://schemas.microsoft.com/office/powerpoint/2010/main" val="29103961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581400" cy="1752600"/>
          </a:xfrm>
          <a:solidFill>
            <a:schemeClr val="tx2">
              <a:lumMod val="20000"/>
              <a:lumOff val="80000"/>
            </a:schemeClr>
          </a:solidFill>
        </p:spPr>
        <p:txBody>
          <a:bodyPr>
            <a:noAutofit/>
          </a:bodyPr>
          <a:lstStyle/>
          <a:p>
            <a:r>
              <a:rPr lang="en-US" sz="2800" dirty="0"/>
              <a:t>Developing a stocking rate that works in good times or bad</a:t>
            </a:r>
          </a:p>
        </p:txBody>
      </p:sp>
      <p:sp>
        <p:nvSpPr>
          <p:cNvPr id="3" name="Content Placeholder 2"/>
          <p:cNvSpPr>
            <a:spLocks noGrp="1"/>
          </p:cNvSpPr>
          <p:nvPr>
            <p:ph idx="1"/>
          </p:nvPr>
        </p:nvSpPr>
        <p:spPr/>
        <p:txBody>
          <a:bodyPr>
            <a:normAutofit/>
          </a:bodyPr>
          <a:lstStyle/>
          <a:p>
            <a:endParaRPr lang="en-US" dirty="0"/>
          </a:p>
        </p:txBody>
      </p:sp>
      <p:sp>
        <p:nvSpPr>
          <p:cNvPr id="4" name="Text Placeholder 3"/>
          <p:cNvSpPr>
            <a:spLocks noGrp="1"/>
          </p:cNvSpPr>
          <p:nvPr>
            <p:ph type="body" sz="half" idx="2"/>
          </p:nvPr>
        </p:nvSpPr>
        <p:spPr>
          <a:xfrm>
            <a:off x="0" y="2057400"/>
            <a:ext cx="3581400" cy="4648200"/>
          </a:xfrm>
        </p:spPr>
        <p:txBody>
          <a:bodyPr>
            <a:normAutofit/>
          </a:bodyPr>
          <a:lstStyle/>
          <a:p>
            <a:r>
              <a:rPr lang="en-US" sz="3200" dirty="0"/>
              <a:t>Enlist the help of NRCS; they can predict what grass production will occur in a favorable, average or drought year using soil types and range condition</a:t>
            </a:r>
          </a:p>
          <a:p>
            <a:endParaRPr lang="en-US" dirty="0"/>
          </a:p>
        </p:txBody>
      </p:sp>
      <p:pic>
        <p:nvPicPr>
          <p:cNvPr id="7170" name="Picture 2" descr="http://www.thecommonpasture.org/Coopers%20North%20Pasture%20Preserve%20Soils.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7055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67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1537</Words>
  <Application>Microsoft Office PowerPoint</Application>
  <PresentationFormat>On-screen Show (4:3)</PresentationFormat>
  <Paragraphs>296</Paragraphs>
  <Slides>82</Slides>
  <Notes>22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82</vt:i4>
      </vt:variant>
    </vt:vector>
  </HeadingPairs>
  <TitlesOfParts>
    <vt:vector size="93" baseType="lpstr">
      <vt:lpstr>Agency FB</vt:lpstr>
      <vt:lpstr>Aldhabi</vt:lpstr>
      <vt:lpstr>Arial</vt:lpstr>
      <vt:lpstr>Brush Script MT</vt:lpstr>
      <vt:lpstr>Calibri</vt:lpstr>
      <vt:lpstr>Calibri Light</vt:lpstr>
      <vt:lpstr>Monotype Sorts</vt:lpstr>
      <vt:lpstr>Times New Roman</vt:lpstr>
      <vt:lpstr>Wingdings</vt:lpstr>
      <vt:lpstr>Office Theme</vt:lpstr>
      <vt:lpstr>Photo Editor Photo</vt:lpstr>
      <vt:lpstr>Managing horse pasture</vt:lpstr>
      <vt:lpstr>I wrote 2 books!</vt:lpstr>
      <vt:lpstr>#1 RULE:</vt:lpstr>
      <vt:lpstr>Most common problem with horse pastures</vt:lpstr>
      <vt:lpstr> </vt:lpstr>
      <vt:lpstr>PowerPoint Presentation</vt:lpstr>
      <vt:lpstr>PowerPoint Presentation</vt:lpstr>
      <vt:lpstr>PowerPoint Presentation</vt:lpstr>
      <vt:lpstr>Developing a stocking rate that works in good times or bad</vt:lpstr>
      <vt:lpstr>How to avoid overgrazing when you have more animals than grass?</vt:lpstr>
      <vt:lpstr>PowerPoint Presentation</vt:lpstr>
      <vt:lpstr>PowerPoint Presentation</vt:lpstr>
      <vt:lpstr>Time limit grazing</vt:lpstr>
      <vt:lpstr>Time limit grazing</vt:lpstr>
      <vt:lpstr>PowerPoint Presentation</vt:lpstr>
      <vt:lpstr>What makes pasture grow?</vt:lpstr>
      <vt:lpstr>Pasture growth factors</vt:lpstr>
      <vt:lpstr>Making your pasture more productive-</vt:lpstr>
      <vt:lpstr>PowerPoint Presentation</vt:lpstr>
      <vt:lpstr>PowerPoint Presentation</vt:lpstr>
      <vt:lpstr>PowerPoint Presentation</vt:lpstr>
      <vt:lpstr>The grass lifecycle</vt:lpstr>
      <vt:lpstr>Vegetative</vt:lpstr>
      <vt:lpstr>Reproductive</vt:lpstr>
      <vt:lpstr>Dormant</vt:lpstr>
      <vt:lpstr>PowerPoint Presentation</vt:lpstr>
      <vt:lpstr>Know your pasture type</vt:lpstr>
      <vt:lpstr>Effect of clipping weekly at 1 inch height on wheatgrass (coolseason)</vt:lpstr>
      <vt:lpstr>Mowing date on carbohydrate reserves of big bluestem (WS)</vt:lpstr>
      <vt:lpstr>Timing of clipping on root growth </vt:lpstr>
      <vt:lpstr>PowerPoint Presentation</vt:lpstr>
      <vt:lpstr>Fescue in bermudagrass- Apr 9 </vt:lpstr>
      <vt:lpstr>PowerPoint Presentation</vt:lpstr>
      <vt:lpstr>Cool-season vs warm-season grasses</vt:lpstr>
      <vt:lpstr>Seasonal suitability grazing</vt:lpstr>
      <vt:lpstr>PowerPoint Presentation</vt:lpstr>
      <vt:lpstr>PowerPoint Presentation</vt:lpstr>
      <vt:lpstr>PowerPoint Presentation</vt:lpstr>
      <vt:lpstr>Cool-season grasses NEED additional N to perform L to R: 0, 100, 200, 300 lb N/acre</vt:lpstr>
      <vt:lpstr>PowerPoint Presentation</vt:lpstr>
      <vt:lpstr>PowerPoint Presentation</vt:lpstr>
      <vt:lpstr>PowerPoint Presentation</vt:lpstr>
      <vt:lpstr>PowerPoint Presentation</vt:lpstr>
      <vt:lpstr>PowerPoint Presentation</vt:lpstr>
      <vt:lpstr>Benefits of bale grazing with purchased hay</vt:lpstr>
      <vt:lpstr>Fescue-the best of grasses, the worst of grasses</vt:lpstr>
      <vt:lpstr>PowerPoint Presentation</vt:lpstr>
      <vt:lpstr>Tall Fescue:</vt:lpstr>
      <vt:lpstr>PowerPoint Presentation</vt:lpstr>
      <vt:lpstr>Dealing with fescue endophyte</vt:lpstr>
      <vt:lpstr>Steps to killing and replacing endophyte infected fescue</vt:lpstr>
      <vt:lpstr>PowerPoint Presentation</vt:lpstr>
      <vt:lpstr>Dilute</vt:lpstr>
      <vt:lpstr>Neutralize</vt:lpstr>
      <vt:lpstr>The fescue fixing mix</vt:lpstr>
      <vt:lpstr>5 pounds red clover</vt:lpstr>
      <vt:lpstr>PowerPoint Presentation</vt:lpstr>
      <vt:lpstr>PowerPoint Presentation</vt:lpstr>
      <vt:lpstr>2 pounds Chicory </vt:lpstr>
      <vt:lpstr>1-5 pound teff or crabgrass</vt:lpstr>
      <vt:lpstr>1-5 pounds Korean lespedeza</vt:lpstr>
      <vt:lpstr>One pound of plantain(no more!)</vt:lpstr>
      <vt:lpstr>Getting clovers, alfalfa, and  forbs established in brome and fescue</vt:lpstr>
      <vt:lpstr>Sorghums (including Johnsongrass)</vt:lpstr>
      <vt:lpstr>Ryegrass</vt:lpstr>
      <vt:lpstr>Timothy</vt:lpstr>
      <vt:lpstr>Switchgrass </vt:lpstr>
      <vt:lpstr>Alsike clover</vt:lpstr>
      <vt:lpstr>Hairy vetch</vt:lpstr>
      <vt:lpstr>Crimson clover</vt:lpstr>
      <vt:lpstr>Other poisonous plants that may occur in pastures</vt:lpstr>
      <vt:lpstr>Slaframine toxicity</vt:lpstr>
      <vt:lpstr>What to plant for horse pasture</vt:lpstr>
      <vt:lpstr>Friendly endophyte tall fescue</vt:lpstr>
      <vt:lpstr>Kentucky bluegrass</vt:lpstr>
      <vt:lpstr>Orchardgrass</vt:lpstr>
      <vt:lpstr>Smooth bromegrass</vt:lpstr>
      <vt:lpstr>PowerPoint Presentation</vt:lpstr>
      <vt:lpstr>Native tallgrass prairie (warm-season)</vt:lpstr>
      <vt:lpstr>Eastern gamagrass</vt:lpstr>
      <vt:lpstr>Bermudagrass</vt:lpstr>
      <vt:lpstr>Thank you for coming!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horse pasture</dc:title>
  <dc:creator>GCS Dale</dc:creator>
  <cp:lastModifiedBy>McPeek, Heather - NRCS, Lawrence, KS</cp:lastModifiedBy>
  <cp:revision>12</cp:revision>
  <dcterms:created xsi:type="dcterms:W3CDTF">2019-05-03T21:25:56Z</dcterms:created>
  <dcterms:modified xsi:type="dcterms:W3CDTF">2019-05-16T20:05:36Z</dcterms:modified>
</cp:coreProperties>
</file>